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5034" r:id="rId1"/>
    <p:sldMasterId id="2147485053" r:id="rId2"/>
  </p:sldMasterIdLst>
  <p:notesMasterIdLst>
    <p:notesMasterId r:id="rId24"/>
  </p:notesMasterIdLst>
  <p:handoutMasterIdLst>
    <p:handoutMasterId r:id="rId25"/>
  </p:handoutMasterIdLst>
  <p:sldIdLst>
    <p:sldId id="510" r:id="rId3"/>
    <p:sldId id="511" r:id="rId4"/>
    <p:sldId id="512" r:id="rId5"/>
    <p:sldId id="514" r:id="rId6"/>
    <p:sldId id="528" r:id="rId7"/>
    <p:sldId id="529" r:id="rId8"/>
    <p:sldId id="530" r:id="rId9"/>
    <p:sldId id="531" r:id="rId10"/>
    <p:sldId id="532" r:id="rId11"/>
    <p:sldId id="533" r:id="rId12"/>
    <p:sldId id="534" r:id="rId13"/>
    <p:sldId id="515" r:id="rId14"/>
    <p:sldId id="516" r:id="rId15"/>
    <p:sldId id="517" r:id="rId16"/>
    <p:sldId id="518" r:id="rId17"/>
    <p:sldId id="519" r:id="rId18"/>
    <p:sldId id="520" r:id="rId19"/>
    <p:sldId id="522" r:id="rId20"/>
    <p:sldId id="524" r:id="rId21"/>
    <p:sldId id="525" r:id="rId22"/>
    <p:sldId id="509" r:id="rId23"/>
  </p:sldIdLst>
  <p:sldSz cx="9144000" cy="6858000" type="screen4x3"/>
  <p:notesSz cx="6918325" cy="9385300"/>
  <p:custShowLst>
    <p:custShow name="Custom Show 1" id="0">
      <p:sldLst/>
    </p:custShow>
  </p:custShow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2400" b="1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2400" b="1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2400" b="1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2400" b="1"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33FF"/>
    <a:srgbClr val="00CCFF"/>
    <a:srgbClr val="CC66FF"/>
    <a:srgbClr val="66FF33"/>
    <a:srgbClr val="FFCC00"/>
    <a:srgbClr val="FF00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8783" autoAdjust="0"/>
  </p:normalViewPr>
  <p:slideViewPr>
    <p:cSldViewPr snapToGrid="0" snapToObjects="1">
      <p:cViewPr varScale="1">
        <p:scale>
          <a:sx n="67" d="100"/>
          <a:sy n="67" d="100"/>
        </p:scale>
        <p:origin x="-1476" y="-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1632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404029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97200" cy="477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9595" tIns="0" rIns="19595" bIns="0" numCol="1" anchor="t" anchorCtr="0" compatLnSpc="1">
            <a:prstTxWarp prst="textNoShape">
              <a:avLst/>
            </a:prstTxWarp>
          </a:bodyPr>
          <a:lstStyle>
            <a:lvl1pPr defTabSz="939800">
              <a:defRPr sz="1000" b="0" i="1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21125" y="0"/>
            <a:ext cx="2997200" cy="477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9595" tIns="0" rIns="19595" bIns="0" numCol="1" anchor="t" anchorCtr="0" compatLnSpc="1">
            <a:prstTxWarp prst="textNoShape">
              <a:avLst/>
            </a:prstTxWarp>
          </a:bodyPr>
          <a:lstStyle>
            <a:lvl1pPr algn="r" defTabSz="939800">
              <a:defRPr sz="1000" b="0" i="1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8534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35063" y="722313"/>
            <a:ext cx="4648200" cy="348615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205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22338" y="4454525"/>
            <a:ext cx="5073650" cy="4214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708" tIns="47355" rIns="94708" bIns="4735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907463"/>
            <a:ext cx="2997200" cy="477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9595" tIns="0" rIns="19595" bIns="0" numCol="1" anchor="b" anchorCtr="0" compatLnSpc="1">
            <a:prstTxWarp prst="textNoShape">
              <a:avLst/>
            </a:prstTxWarp>
          </a:bodyPr>
          <a:lstStyle>
            <a:lvl1pPr defTabSz="939800">
              <a:defRPr sz="1000" b="0" i="1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5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21125" y="8907463"/>
            <a:ext cx="2997200" cy="477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9595" tIns="0" rIns="19595" bIns="0" numCol="1" anchor="b" anchorCtr="0" compatLnSpc="1">
            <a:prstTxWarp prst="textNoShape">
              <a:avLst/>
            </a:prstTxWarp>
          </a:bodyPr>
          <a:lstStyle>
            <a:lvl1pPr algn="r" defTabSz="939800">
              <a:defRPr sz="1000" b="0" i="1"/>
            </a:lvl1pPr>
          </a:lstStyle>
          <a:p>
            <a:pPr>
              <a:defRPr/>
            </a:pPr>
            <a:fld id="{F7E0CAF0-A662-490A-8C90-C3EE0950557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83942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2.wmv"/><Relationship Id="rId1" Type="http://schemas.microsoft.com/office/2007/relationships/media" Target="../media/media2.wmv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3.wmv"/><Relationship Id="rId1" Type="http://schemas.microsoft.com/office/2007/relationships/media" Target="../media/media3.wmv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title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9153088" cy="5143500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6800" y="5029200"/>
            <a:ext cx="7772400" cy="933450"/>
          </a:xfrm>
        </p:spPr>
        <p:txBody>
          <a:bodyPr anchor="b">
            <a:normAutofit/>
          </a:bodyPr>
          <a:lstStyle>
            <a:lvl1pPr algn="r">
              <a:defRPr sz="320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38400" y="5816604"/>
            <a:ext cx="6400800" cy="685800"/>
          </a:xfrm>
        </p:spPr>
        <p:txBody>
          <a:bodyPr>
            <a:normAutofit/>
          </a:bodyPr>
          <a:lstStyle>
            <a:lvl1pPr marL="0" indent="0" algn="r">
              <a:buNone/>
              <a:defRPr sz="2400">
                <a:solidFill>
                  <a:schemeClr val="tx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EB7948D-65B7-4FEC-80B5-36D7629B101D}" type="datetimeFigureOut">
              <a:rPr lang="en-US" smtClean="0"/>
              <a:pPr>
                <a:defRPr/>
              </a:pPr>
              <a:t>11/10/2014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1F46722-8C7A-4CB3-94B3-A4C4BE0540F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0" y="6"/>
            <a:ext cx="9144000" cy="5153025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7964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4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EB7948D-65B7-4FEC-80B5-36D7629B101D}" type="datetimeFigureOut">
              <a:rPr lang="en-US" smtClean="0"/>
              <a:pPr>
                <a:defRPr/>
              </a:pPr>
              <a:t>11/10/2014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65BC04E-573D-48AE-9749-18A9B50471A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6330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4600" y="273050"/>
            <a:ext cx="2057400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0" y="273050"/>
            <a:ext cx="426720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14600" y="1435100"/>
            <a:ext cx="2057400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7948D-65B7-4FEC-80B5-36D7629B101D}" type="datetimeFigureOut">
              <a:rPr lang="en-US" smtClean="0"/>
              <a:t>11/10/2014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9AA8B-2E7A-4BBC-8FDE-CA7CF71DD3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2439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0" y="4568825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048000" y="381000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8000" y="5135563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EB7948D-65B7-4FEC-80B5-36D7629B101D}" type="datetimeFigureOut">
              <a:rPr lang="en-US" smtClean="0"/>
              <a:pPr>
                <a:defRPr/>
              </a:pPr>
              <a:t>11/10/2014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FB1CEA0-7265-48A3-A063-05E9F1459C3D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6023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EB7948D-65B7-4FEC-80B5-36D7629B101D}" type="datetimeFigureOut">
              <a:rPr lang="en-US" smtClean="0"/>
              <a:pPr>
                <a:defRPr/>
              </a:pPr>
              <a:t>11/10/2014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02E6B58-4D37-4478-A3D5-BC205BFC58B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14351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EB7948D-65B7-4FEC-80B5-36D7629B101D}" type="datetimeFigureOut">
              <a:rPr lang="en-US" smtClean="0"/>
              <a:pPr>
                <a:defRPr/>
              </a:pPr>
              <a:t>11/10/2014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9BB05C2-2758-480C-9601-20FB27DE5F9D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41139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Agenda/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582BD6-FC20-4557-852B-8433F8572D3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5"/>
          </p:nvPr>
        </p:nvSpPr>
        <p:spPr>
          <a:xfrm>
            <a:off x="4495800" y="1524000"/>
            <a:ext cx="4191000" cy="838200"/>
          </a:xfrm>
        </p:spPr>
        <p:txBody>
          <a:bodyPr anchor="ctr">
            <a:normAutofit/>
          </a:bodyPr>
          <a:lstStyle>
            <a:lvl1pPr marL="57150" indent="0">
              <a:buFontTx/>
              <a:buNone/>
              <a:defRPr sz="1800" baseline="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6"/>
          </p:nvPr>
        </p:nvSpPr>
        <p:spPr>
          <a:xfrm>
            <a:off x="4495800" y="2362200"/>
            <a:ext cx="4191000" cy="838200"/>
          </a:xfrm>
        </p:spPr>
        <p:txBody>
          <a:bodyPr anchor="ctr">
            <a:normAutofit/>
          </a:bodyPr>
          <a:lstStyle>
            <a:lvl1pPr marL="57150" indent="0">
              <a:buFontTx/>
              <a:buNone/>
              <a:defRPr sz="1800" baseline="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7"/>
          </p:nvPr>
        </p:nvSpPr>
        <p:spPr>
          <a:xfrm>
            <a:off x="4495800" y="3200400"/>
            <a:ext cx="4191000" cy="838200"/>
          </a:xfrm>
        </p:spPr>
        <p:txBody>
          <a:bodyPr anchor="ctr">
            <a:normAutofit/>
          </a:bodyPr>
          <a:lstStyle>
            <a:lvl1pPr marL="57150" indent="0">
              <a:buFontTx/>
              <a:buNone/>
              <a:defRPr sz="1800" baseline="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4495800" y="4038600"/>
            <a:ext cx="4191000" cy="838200"/>
          </a:xfrm>
        </p:spPr>
        <p:txBody>
          <a:bodyPr anchor="ctr">
            <a:normAutofit/>
          </a:bodyPr>
          <a:lstStyle>
            <a:lvl1pPr marL="57150" indent="0">
              <a:buFontTx/>
              <a:buNone/>
              <a:defRPr sz="1800" baseline="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9345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wo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582BD6-FC20-4557-852B-8433F8572D3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sz="half" idx="1"/>
          </p:nvPr>
        </p:nvSpPr>
        <p:spPr>
          <a:xfrm>
            <a:off x="2514599" y="1066800"/>
            <a:ext cx="2514599" cy="2362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half" idx="2"/>
          </p:nvPr>
        </p:nvSpPr>
        <p:spPr>
          <a:xfrm>
            <a:off x="5181600" y="1066800"/>
            <a:ext cx="3657600" cy="23622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sz="half" idx="14"/>
          </p:nvPr>
        </p:nvSpPr>
        <p:spPr>
          <a:xfrm>
            <a:off x="2514599" y="3581400"/>
            <a:ext cx="2514599" cy="2438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half" idx="15"/>
          </p:nvPr>
        </p:nvSpPr>
        <p:spPr>
          <a:xfrm>
            <a:off x="5181600" y="3581400"/>
            <a:ext cx="3657600" cy="24384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0796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hre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582BD6-FC20-4557-852B-8433F8572D3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sz="half" idx="1"/>
          </p:nvPr>
        </p:nvSpPr>
        <p:spPr>
          <a:xfrm>
            <a:off x="2514600" y="3581400"/>
            <a:ext cx="1981200" cy="2544763"/>
          </a:xfrm>
        </p:spPr>
        <p:txBody>
          <a:bodyPr lIns="274320" tIns="0" rIns="182880">
            <a:normAutofit/>
          </a:bodyPr>
          <a:lstStyle>
            <a:lvl1pPr>
              <a:lnSpc>
                <a:spcPts val="2000"/>
              </a:lnSpc>
              <a:defRPr sz="1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half" idx="2"/>
          </p:nvPr>
        </p:nvSpPr>
        <p:spPr>
          <a:xfrm>
            <a:off x="4694904" y="3581400"/>
            <a:ext cx="1981200" cy="2544763"/>
          </a:xfrm>
        </p:spPr>
        <p:txBody>
          <a:bodyPr lIns="274320" tIns="0" rIns="182880">
            <a:normAutofit/>
          </a:bodyPr>
          <a:lstStyle>
            <a:lvl1pPr>
              <a:lnSpc>
                <a:spcPts val="2000"/>
              </a:lnSpc>
              <a:defRPr sz="1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half" idx="14"/>
          </p:nvPr>
        </p:nvSpPr>
        <p:spPr>
          <a:xfrm>
            <a:off x="6858000" y="3581400"/>
            <a:ext cx="1981199" cy="2544763"/>
          </a:xfrm>
        </p:spPr>
        <p:txBody>
          <a:bodyPr lIns="274320" tIns="0" rIns="182880">
            <a:normAutofit/>
          </a:bodyPr>
          <a:lstStyle>
            <a:lvl1pPr>
              <a:lnSpc>
                <a:spcPts val="2000"/>
              </a:lnSpc>
              <a:defRPr sz="1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sz="half" idx="15"/>
          </p:nvPr>
        </p:nvSpPr>
        <p:spPr>
          <a:xfrm>
            <a:off x="2514600" y="1295400"/>
            <a:ext cx="1981200" cy="2209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half" idx="16"/>
          </p:nvPr>
        </p:nvSpPr>
        <p:spPr>
          <a:xfrm>
            <a:off x="4694904" y="1295400"/>
            <a:ext cx="1981200" cy="2209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7" name="Content Placeholder 3"/>
          <p:cNvSpPr>
            <a:spLocks noGrp="1"/>
          </p:cNvSpPr>
          <p:nvPr>
            <p:ph sz="half" idx="17"/>
          </p:nvPr>
        </p:nvSpPr>
        <p:spPr>
          <a:xfrm>
            <a:off x="6858001" y="1295400"/>
            <a:ext cx="1981199" cy="2209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68877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lternate Light 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effectLst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1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 b="0">
                <a:solidFill>
                  <a:srgbClr val="000000">
                    <a:tint val="75000"/>
                  </a:srgbClr>
                </a:solidFill>
                <a:latin typeface="Tahoma"/>
              </a:defRPr>
            </a:lvl1pPr>
          </a:lstStyle>
          <a:p>
            <a:pPr>
              <a:defRPr/>
            </a:pPr>
            <a:fld id="{6EB7948D-65B7-4FEC-80B5-36D7629B101D}" type="datetimeFigureOut">
              <a:rPr lang="en-US"/>
              <a:pPr>
                <a:defRPr/>
              </a:pPr>
              <a:t>11/10/2014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2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 b="0">
                <a:solidFill>
                  <a:srgbClr val="000000">
                    <a:tint val="75000"/>
                  </a:srgbClr>
                </a:solidFill>
                <a:latin typeface="Tahom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3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b="0">
                <a:solidFill>
                  <a:srgbClr val="000000">
                    <a:tint val="75000"/>
                  </a:srgbClr>
                </a:solidFill>
                <a:latin typeface="Tahoma"/>
              </a:defRPr>
            </a:lvl1pPr>
          </a:lstStyle>
          <a:p>
            <a:pPr>
              <a:defRPr/>
            </a:pPr>
            <a:fld id="{06A90091-23EA-4204-9044-EEEA19667FD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6535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6800" y="5029200"/>
            <a:ext cx="7772400" cy="933450"/>
          </a:xfrm>
        </p:spPr>
        <p:txBody>
          <a:bodyPr anchor="b">
            <a:normAutofit/>
          </a:bodyPr>
          <a:lstStyle>
            <a:lvl1pPr algn="r">
              <a:defRPr sz="320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38400" y="5816604"/>
            <a:ext cx="6400800" cy="685800"/>
          </a:xfrm>
        </p:spPr>
        <p:txBody>
          <a:bodyPr>
            <a:normAutofit/>
          </a:bodyPr>
          <a:lstStyle>
            <a:lvl1pPr marL="0" indent="0" algn="r">
              <a:buNone/>
              <a:defRPr sz="2400">
                <a:solidFill>
                  <a:schemeClr val="tx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7948D-65B7-4FEC-80B5-36D7629B101D}" type="datetimeFigureOut">
              <a:rPr lang="en-US" smtClean="0"/>
              <a:t>11/10/2014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9AA8B-2E7A-4BBC-8FDE-CA7CF71DD3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4622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800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17206"/>
            <a:ext cx="9144000" cy="68580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0"/>
            <a:ext cx="9148195" cy="6858000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400" y="4495800"/>
            <a:ext cx="4572000" cy="933450"/>
          </a:xfrm>
        </p:spPr>
        <p:txBody>
          <a:bodyPr anchor="b">
            <a:normAutofit/>
          </a:bodyPr>
          <a:lstStyle>
            <a:lvl1pPr algn="r">
              <a:defRPr sz="4000" b="1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33600" y="5334000"/>
            <a:ext cx="6400800" cy="685800"/>
          </a:xfrm>
        </p:spPr>
        <p:txBody>
          <a:bodyPr>
            <a:normAutofit/>
          </a:bodyPr>
          <a:lstStyle>
            <a:lvl1pPr marL="0" indent="0" algn="r">
              <a:buNone/>
              <a:defRPr sz="2400">
                <a:solidFill>
                  <a:schemeClr val="tx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7948D-65B7-4FEC-80B5-36D7629B101D}" type="datetimeFigureOut">
              <a:rPr lang="en-US" smtClean="0"/>
              <a:t>11/10/2014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9AA8B-2E7A-4BBC-8FDE-CA7CF71DD3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434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4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400" y="4495800"/>
            <a:ext cx="4572000" cy="933450"/>
          </a:xfrm>
        </p:spPr>
        <p:txBody>
          <a:bodyPr anchor="b">
            <a:normAutofit/>
          </a:bodyPr>
          <a:lstStyle>
            <a:lvl1pPr algn="r">
              <a:defRPr sz="4000" b="1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33600" y="5334000"/>
            <a:ext cx="6400800" cy="685800"/>
          </a:xfrm>
        </p:spPr>
        <p:txBody>
          <a:bodyPr>
            <a:normAutofit/>
          </a:bodyPr>
          <a:lstStyle>
            <a:lvl1pPr marL="0" indent="0" algn="r">
              <a:buNone/>
              <a:defRPr sz="2400">
                <a:solidFill>
                  <a:schemeClr val="tx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7948D-65B7-4FEC-80B5-36D7629B101D}" type="datetimeFigureOut">
              <a:rPr lang="en-US" smtClean="0"/>
              <a:t>11/10/2014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9AA8B-2E7A-4BBC-8FDE-CA7CF71DD3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8519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7948D-65B7-4FEC-80B5-36D7629B101D}" type="datetimeFigureOut">
              <a:rPr lang="en-US" smtClean="0"/>
              <a:t>11/10/2014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9AA8B-2E7A-4BBC-8FDE-CA7CF71DD3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93888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ulleted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 marL="171450" indent="-171450">
              <a:buFont typeface="Arial" pitchFamily="34" charset="0"/>
              <a:buChar char="•"/>
              <a:defRPr sz="2400"/>
            </a:lvl1pPr>
            <a:lvl2pPr marL="628650" indent="-171450">
              <a:buFont typeface="Arial" pitchFamily="34" charset="0"/>
              <a:buChar char="•"/>
              <a:defRPr sz="2000"/>
            </a:lvl2pPr>
            <a:lvl3pPr marL="1085850" indent="-171450">
              <a:buFont typeface="Arial" pitchFamily="34" charset="0"/>
              <a:buChar char="•"/>
              <a:defRPr sz="1800"/>
            </a:lvl3pPr>
            <a:lvl4pPr marL="1543050" indent="-171450">
              <a:buFont typeface="Arial" pitchFamily="34" charset="0"/>
              <a:buChar char="•"/>
              <a:defRPr sz="1600"/>
            </a:lvl4pPr>
            <a:lvl5pPr marL="2000250" indent="-171450">
              <a:buFont typeface="Arial" pitchFamily="34" charset="0"/>
              <a:buChar char="•"/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7948D-65B7-4FEC-80B5-36D7629B101D}" type="datetimeFigureOut">
              <a:rPr lang="en-US" smtClean="0"/>
              <a:t>11/10/2014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9AA8B-2E7A-4BBC-8FDE-CA7CF71DD3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80336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Light Backgrou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7948D-65B7-4FEC-80B5-36D7629B101D}" type="datetimeFigureOut">
              <a:rPr lang="en-US" smtClean="0"/>
              <a:t>11/10/2014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9AA8B-2E7A-4BBC-8FDE-CA7CF71DD3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0759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9087" y="4167187"/>
            <a:ext cx="6208713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59087" y="2667000"/>
            <a:ext cx="6208713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7948D-65B7-4FEC-80B5-36D7629B101D}" type="datetimeFigureOut">
              <a:rPr lang="en-US" smtClean="0"/>
              <a:t>11/10/2014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9AA8B-2E7A-4BBC-8FDE-CA7CF71DD3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40521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4600" y="1219200"/>
            <a:ext cx="3048000" cy="4906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791200" y="1219200"/>
            <a:ext cx="3048000" cy="4906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7948D-65B7-4FEC-80B5-36D7629B101D}" type="datetimeFigureOut">
              <a:rPr lang="en-US" smtClean="0"/>
              <a:t>11/10/2014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9AA8B-2E7A-4BBC-8FDE-CA7CF71DD3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40812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14600" y="1265238"/>
            <a:ext cx="304800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14600" y="1981200"/>
            <a:ext cx="3048000" cy="4144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790002" y="1265238"/>
            <a:ext cx="304919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790002" y="1981200"/>
            <a:ext cx="3049198" cy="4144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7948D-65B7-4FEC-80B5-36D7629B101D}" type="datetimeFigureOut">
              <a:rPr lang="en-US" smtClean="0"/>
              <a:t>11/10/2014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9AA8B-2E7A-4BBC-8FDE-CA7CF71DD3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79059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7948D-65B7-4FEC-80B5-36D7629B101D}" type="datetimeFigureOut">
              <a:rPr lang="en-US" smtClean="0"/>
              <a:t>11/10/2014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9AA8B-2E7A-4BBC-8FDE-CA7CF71DD3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163278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7948D-65B7-4FEC-80B5-36D7629B101D}" type="datetimeFigureOut">
              <a:rPr lang="en-US" smtClean="0"/>
              <a:t>11/10/2014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9AA8B-2E7A-4BBC-8FDE-CA7CF71DD3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992889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4600" y="273050"/>
            <a:ext cx="2057400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0" y="273050"/>
            <a:ext cx="426720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14600" y="1435100"/>
            <a:ext cx="2057400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7948D-65B7-4FEC-80B5-36D7629B101D}" type="datetimeFigureOut">
              <a:rPr lang="en-US" smtClean="0"/>
              <a:t>11/10/2014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9AA8B-2E7A-4BBC-8FDE-CA7CF71DD3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6538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EB7948D-65B7-4FEC-80B5-36D7629B101D}" type="datetimeFigureOut">
              <a:rPr lang="en-US" smtClean="0"/>
              <a:pPr>
                <a:defRPr/>
              </a:pPr>
              <a:t>11/10/2014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8988F7F-2E63-412D-B9F0-25B42C6676C5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92898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0" y="4568825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048000" y="381000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8000" y="5135563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7948D-65B7-4FEC-80B5-36D7629B101D}" type="datetimeFigureOut">
              <a:rPr lang="en-US" smtClean="0"/>
              <a:t>11/10/2014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9AA8B-2E7A-4BBC-8FDE-CA7CF71DD3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25160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7948D-65B7-4FEC-80B5-36D7629B101D}" type="datetimeFigureOut">
              <a:rPr lang="en-US" smtClean="0"/>
              <a:t>11/10/2014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9AA8B-2E7A-4BBC-8FDE-CA7CF71DD3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1728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7948D-65B7-4FEC-80B5-36D7629B101D}" type="datetimeFigureOut">
              <a:rPr lang="en-US" smtClean="0"/>
              <a:t>11/10/2014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9AA8B-2E7A-4BBC-8FDE-CA7CF71DD3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95553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/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582BD6-FC20-4557-852B-8433F8572D3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5"/>
          </p:nvPr>
        </p:nvSpPr>
        <p:spPr>
          <a:xfrm>
            <a:off x="4495800" y="1524000"/>
            <a:ext cx="4191000" cy="838200"/>
          </a:xfrm>
        </p:spPr>
        <p:txBody>
          <a:bodyPr anchor="ctr">
            <a:normAutofit/>
          </a:bodyPr>
          <a:lstStyle>
            <a:lvl1pPr marL="57150" indent="0">
              <a:buFontTx/>
              <a:buNone/>
              <a:defRPr sz="1800" baseline="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6"/>
          </p:nvPr>
        </p:nvSpPr>
        <p:spPr>
          <a:xfrm>
            <a:off x="4495800" y="2362200"/>
            <a:ext cx="4191000" cy="838200"/>
          </a:xfrm>
        </p:spPr>
        <p:txBody>
          <a:bodyPr anchor="ctr">
            <a:normAutofit/>
          </a:bodyPr>
          <a:lstStyle>
            <a:lvl1pPr marL="57150" indent="0">
              <a:buFontTx/>
              <a:buNone/>
              <a:defRPr sz="1800" baseline="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7"/>
          </p:nvPr>
        </p:nvSpPr>
        <p:spPr>
          <a:xfrm>
            <a:off x="4495800" y="3200400"/>
            <a:ext cx="4191000" cy="838200"/>
          </a:xfrm>
        </p:spPr>
        <p:txBody>
          <a:bodyPr anchor="ctr">
            <a:normAutofit/>
          </a:bodyPr>
          <a:lstStyle>
            <a:lvl1pPr marL="57150" indent="0">
              <a:buFontTx/>
              <a:buNone/>
              <a:defRPr sz="1800" baseline="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4495800" y="4038600"/>
            <a:ext cx="4191000" cy="838200"/>
          </a:xfrm>
        </p:spPr>
        <p:txBody>
          <a:bodyPr anchor="ctr">
            <a:normAutofit/>
          </a:bodyPr>
          <a:lstStyle>
            <a:lvl1pPr marL="57150" indent="0">
              <a:buFontTx/>
              <a:buNone/>
              <a:defRPr sz="1800" baseline="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1263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582BD6-FC20-4557-852B-8433F8572D3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sz="half" idx="1"/>
          </p:nvPr>
        </p:nvSpPr>
        <p:spPr>
          <a:xfrm>
            <a:off x="2514599" y="1066800"/>
            <a:ext cx="2514599" cy="2362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half" idx="2"/>
          </p:nvPr>
        </p:nvSpPr>
        <p:spPr>
          <a:xfrm>
            <a:off x="5181600" y="1066800"/>
            <a:ext cx="3657600" cy="23622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sz="half" idx="14"/>
          </p:nvPr>
        </p:nvSpPr>
        <p:spPr>
          <a:xfrm>
            <a:off x="2514599" y="3581400"/>
            <a:ext cx="2514599" cy="2438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half" idx="15"/>
          </p:nvPr>
        </p:nvSpPr>
        <p:spPr>
          <a:xfrm>
            <a:off x="5181600" y="3581400"/>
            <a:ext cx="3657600" cy="24384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7492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582BD6-FC20-4557-852B-8433F8572D3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sz="half" idx="1"/>
          </p:nvPr>
        </p:nvSpPr>
        <p:spPr>
          <a:xfrm>
            <a:off x="2514600" y="3581400"/>
            <a:ext cx="1981200" cy="2544763"/>
          </a:xfrm>
        </p:spPr>
        <p:txBody>
          <a:bodyPr lIns="274320" tIns="0" rIns="182880">
            <a:normAutofit/>
          </a:bodyPr>
          <a:lstStyle>
            <a:lvl1pPr>
              <a:lnSpc>
                <a:spcPts val="2000"/>
              </a:lnSpc>
              <a:defRPr sz="1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half" idx="2"/>
          </p:nvPr>
        </p:nvSpPr>
        <p:spPr>
          <a:xfrm>
            <a:off x="4694904" y="3581400"/>
            <a:ext cx="1981200" cy="2544763"/>
          </a:xfrm>
        </p:spPr>
        <p:txBody>
          <a:bodyPr lIns="274320" tIns="0" rIns="182880">
            <a:normAutofit/>
          </a:bodyPr>
          <a:lstStyle>
            <a:lvl1pPr>
              <a:lnSpc>
                <a:spcPts val="2000"/>
              </a:lnSpc>
              <a:defRPr sz="1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half" idx="14"/>
          </p:nvPr>
        </p:nvSpPr>
        <p:spPr>
          <a:xfrm>
            <a:off x="6858000" y="3581400"/>
            <a:ext cx="1981199" cy="2544763"/>
          </a:xfrm>
        </p:spPr>
        <p:txBody>
          <a:bodyPr lIns="274320" tIns="0" rIns="182880">
            <a:normAutofit/>
          </a:bodyPr>
          <a:lstStyle>
            <a:lvl1pPr>
              <a:lnSpc>
                <a:spcPts val="2000"/>
              </a:lnSpc>
              <a:defRPr sz="1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sz="half" idx="15"/>
          </p:nvPr>
        </p:nvSpPr>
        <p:spPr>
          <a:xfrm>
            <a:off x="2514600" y="1295400"/>
            <a:ext cx="1981200" cy="2209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half" idx="16"/>
          </p:nvPr>
        </p:nvSpPr>
        <p:spPr>
          <a:xfrm>
            <a:off x="4694904" y="1295400"/>
            <a:ext cx="1981200" cy="2209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7" name="Content Placeholder 3"/>
          <p:cNvSpPr>
            <a:spLocks noGrp="1"/>
          </p:cNvSpPr>
          <p:nvPr>
            <p:ph sz="half" idx="17"/>
          </p:nvPr>
        </p:nvSpPr>
        <p:spPr>
          <a:xfrm>
            <a:off x="6858001" y="1295400"/>
            <a:ext cx="1981199" cy="2209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8434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609600"/>
            <a:ext cx="7239000" cy="8382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676400"/>
            <a:ext cx="3810000" cy="4419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6400"/>
            <a:ext cx="3810000" cy="4419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685800" y="6248400"/>
            <a:ext cx="533400" cy="457200"/>
          </a:xfrm>
        </p:spPr>
        <p:txBody>
          <a:bodyPr/>
          <a:lstStyle>
            <a:lvl1pPr>
              <a:defRPr/>
            </a:lvl1pPr>
          </a:lstStyle>
          <a:p>
            <a:fld id="{A2D0CBBA-F419-4195-8915-C0ED50DECEBD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1526270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ulleted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 marL="171450" indent="-171450">
              <a:buFont typeface="Arial" pitchFamily="34" charset="0"/>
              <a:buChar char="•"/>
              <a:defRPr sz="2400"/>
            </a:lvl1pPr>
            <a:lvl2pPr marL="628650" indent="-171450">
              <a:buFont typeface="Arial" pitchFamily="34" charset="0"/>
              <a:buChar char="•"/>
              <a:defRPr sz="2000"/>
            </a:lvl2pPr>
            <a:lvl3pPr marL="1085850" indent="-171450">
              <a:buFont typeface="Arial" pitchFamily="34" charset="0"/>
              <a:buChar char="•"/>
              <a:defRPr sz="1800"/>
            </a:lvl3pPr>
            <a:lvl4pPr marL="1543050" indent="-171450">
              <a:buFont typeface="Arial" pitchFamily="34" charset="0"/>
              <a:buChar char="•"/>
              <a:defRPr sz="1600"/>
            </a:lvl4pPr>
            <a:lvl5pPr marL="2000250" indent="-171450">
              <a:buFont typeface="Arial" pitchFamily="34" charset="0"/>
              <a:buChar char="•"/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EB7948D-65B7-4FEC-80B5-36D7629B101D}" type="datetimeFigureOut">
              <a:rPr lang="en-US" smtClean="0"/>
              <a:pPr>
                <a:defRPr/>
              </a:pPr>
              <a:t>11/10/2014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512D2D3-C3C4-49C4-B8D8-5B1E86C34736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6323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Light Backgrou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7948D-65B7-4FEC-80B5-36D7629B101D}" type="datetimeFigureOut">
              <a:rPr lang="en-US" smtClean="0"/>
              <a:t>11/10/2014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9AA8B-2E7A-4BBC-8FDE-CA7CF71DD3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8963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9087" y="4167187"/>
            <a:ext cx="6208713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59087" y="2667000"/>
            <a:ext cx="6208713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EB7948D-65B7-4FEC-80B5-36D7629B101D}" type="datetimeFigureOut">
              <a:rPr lang="en-US" smtClean="0"/>
              <a:pPr>
                <a:defRPr/>
              </a:pPr>
              <a:t>11/10/2014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A591933-2576-4B83-8ABF-E2EDEFD1D13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172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4600" y="1219200"/>
            <a:ext cx="3048000" cy="4906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791200" y="1219200"/>
            <a:ext cx="3048000" cy="4906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EB7948D-65B7-4FEC-80B5-36D7629B101D}" type="datetimeFigureOut">
              <a:rPr lang="en-US" smtClean="0"/>
              <a:pPr>
                <a:defRPr/>
              </a:pPr>
              <a:t>11/10/2014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4CEBE85-9679-4CF7-A18E-320B0159647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0337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14600" y="1265238"/>
            <a:ext cx="304800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14600" y="1981200"/>
            <a:ext cx="3048000" cy="4144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790002" y="1265238"/>
            <a:ext cx="304919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790002" y="1981200"/>
            <a:ext cx="3049198" cy="4144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EB7948D-65B7-4FEC-80B5-36D7629B101D}" type="datetimeFigureOut">
              <a:rPr lang="en-US" smtClean="0"/>
              <a:pPr>
                <a:defRPr/>
              </a:pPr>
              <a:t>11/10/2014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76F2C1A-0987-41B8-A7E7-1FF1BD3CDAE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466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EB7948D-65B7-4FEC-80B5-36D7629B101D}" type="datetimeFigureOut">
              <a:rPr lang="en-US" smtClean="0"/>
              <a:pPr>
                <a:defRPr/>
              </a:pPr>
              <a:t>11/10/2014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9C2A305-9856-42C3-A1E9-FE7455363FD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2008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video" Target="../media/media1.wmv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microsoft.com/office/2007/relationships/media" Target="../media/media1.wmv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31.xml"/><Relationship Id="rId18" Type="http://schemas.openxmlformats.org/officeDocument/2006/relationships/slideLayout" Target="../slideLayouts/slideLayout36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30.xml"/><Relationship Id="rId17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0.xml"/><Relationship Id="rId16" Type="http://schemas.openxmlformats.org/officeDocument/2006/relationships/slideLayout" Target="../slideLayouts/slideLayout34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28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chemeClr val="accent1">
                <a:lumMod val="0"/>
                <a:lumOff val="100000"/>
              </a:schemeClr>
            </a:gs>
            <a:gs pos="44000">
              <a:schemeClr val="bg1">
                <a:lumMod val="12000"/>
                <a:lumOff val="88000"/>
              </a:schemeClr>
            </a:gs>
            <a:gs pos="100000">
              <a:schemeClr val="accent1">
                <a:lumMod val="67000"/>
                <a:lumOff val="33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762000" y="0"/>
            <a:ext cx="2381250" cy="6858000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0800" y="274638"/>
            <a:ext cx="6248400" cy="7921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90800" y="1219200"/>
            <a:ext cx="6248400" cy="4906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B7948D-65B7-4FEC-80B5-36D7629B101D}" type="datetimeFigureOut">
              <a:rPr lang="en-US" smtClean="0"/>
              <a:t>11/10/2014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99AA8B-2E7A-4BBC-8FDE-CA7CF71DD330}" type="slidenum">
              <a:rPr lang="en-US" smtClean="0"/>
              <a:t>‹#›</a:t>
            </a:fld>
            <a:endParaRPr lang="en-US"/>
          </a:p>
        </p:txBody>
      </p:sp>
      <p:pic>
        <p:nvPicPr>
          <p:cNvPr id="15" name="slide.mov">
            <a:hlinkClick r:id="" action="ppaction://media"/>
          </p:cNvPr>
          <p:cNvPicPr>
            <a:picLocks noChangeAspect="1"/>
          </p:cNvPicPr>
          <p:nvPr>
            <a:videoFile r:link="rId21"/>
            <p:extLst>
              <p:ext uri="{DAA4B4D4-6D71-4841-9C94-3DE7FCFB9230}">
                <p14:media xmlns:p14="http://schemas.microsoft.com/office/powerpoint/2010/main" r:embed="rId20"/>
              </p:ext>
            </p:extLst>
          </p:nvPr>
        </p:nvPicPr>
        <p:blipFill>
          <a:blip r:embed="rId22"/>
          <a:stretch>
            <a:fillRect/>
          </a:stretch>
        </p:blipFill>
        <p:spPr>
          <a:xfrm>
            <a:off x="0" y="2458"/>
            <a:ext cx="2381250" cy="6858000"/>
          </a:xfrm>
          <a:prstGeom prst="rect">
            <a:avLst/>
          </a:prstGeom>
        </p:spPr>
      </p:pic>
      <p:cxnSp>
        <p:nvCxnSpPr>
          <p:cNvPr id="9" name="Straight Connector 8"/>
          <p:cNvCxnSpPr/>
          <p:nvPr userDrawn="1"/>
        </p:nvCxnSpPr>
        <p:spPr>
          <a:xfrm>
            <a:off x="0" y="5438775"/>
            <a:ext cx="9144000" cy="0"/>
          </a:xfrm>
          <a:prstGeom prst="line">
            <a:avLst/>
          </a:prstGeom>
          <a:ln w="22225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 userDrawn="1"/>
        </p:nvSpPr>
        <p:spPr>
          <a:xfrm>
            <a:off x="0" y="5438782"/>
            <a:ext cx="9144000" cy="1419225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89639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035" r:id="rId1"/>
    <p:sldLayoutId id="2147485036" r:id="rId2"/>
    <p:sldLayoutId id="2147485037" r:id="rId3"/>
    <p:sldLayoutId id="2147485038" r:id="rId4"/>
    <p:sldLayoutId id="2147485039" r:id="rId5"/>
    <p:sldLayoutId id="2147485040" r:id="rId6"/>
    <p:sldLayoutId id="2147485041" r:id="rId7"/>
    <p:sldLayoutId id="2147485042" r:id="rId8"/>
    <p:sldLayoutId id="2147485043" r:id="rId9"/>
    <p:sldLayoutId id="2147485044" r:id="rId10"/>
    <p:sldLayoutId id="2147485045" r:id="rId11"/>
    <p:sldLayoutId id="2147485046" r:id="rId12"/>
    <p:sldLayoutId id="2147485047" r:id="rId13"/>
    <p:sldLayoutId id="2147485048" r:id="rId14"/>
    <p:sldLayoutId id="2147485049" r:id="rId15"/>
    <p:sldLayoutId id="2147485050" r:id="rId16"/>
    <p:sldLayoutId id="2147485051" r:id="rId17"/>
    <p:sldLayoutId id="2147485052" r:id="rId18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4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</p:childTnLst>
        </p:cTn>
      </p:par>
    </p:tnLst>
  </p:timing>
  <p:txStyles>
    <p:titleStyle>
      <a:lvl1pPr algn="l" defTabSz="914400" rtl="0" eaLnBrk="1" latinLnBrk="0" hangingPunct="1">
        <a:spcBef>
          <a:spcPct val="0"/>
        </a:spcBef>
        <a:buNone/>
        <a:defRPr sz="3600" b="0" kern="1200">
          <a:solidFill>
            <a:schemeClr val="tx2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buFontTx/>
        <a:buNone/>
        <a:defRPr sz="20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spcBef>
          <a:spcPct val="20000"/>
        </a:spcBef>
        <a:buFontTx/>
        <a:buNone/>
        <a:defRPr sz="20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2pPr>
      <a:lvl3pPr marL="0" indent="0" algn="l" defTabSz="914400" rtl="0" eaLnBrk="1" latinLnBrk="0" hangingPunct="1">
        <a:spcBef>
          <a:spcPct val="20000"/>
        </a:spcBef>
        <a:buFontTx/>
        <a:buNone/>
        <a:defRPr sz="20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spcBef>
          <a:spcPct val="20000"/>
        </a:spcBef>
        <a:buFontTx/>
        <a:buNone/>
        <a:defRPr sz="20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spcBef>
          <a:spcPct val="20000"/>
        </a:spcBef>
        <a:buFontTx/>
        <a:buNone/>
        <a:defRPr sz="20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chemeClr val="accent1">
                <a:lumMod val="0"/>
                <a:lumOff val="100000"/>
              </a:schemeClr>
            </a:gs>
            <a:gs pos="44000">
              <a:schemeClr val="bg1">
                <a:lumMod val="12000"/>
                <a:lumOff val="88000"/>
              </a:schemeClr>
            </a:gs>
            <a:gs pos="100000">
              <a:schemeClr val="accent1">
                <a:lumMod val="67000"/>
                <a:lumOff val="33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381250" cy="685800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762000" y="0"/>
            <a:ext cx="2381250" cy="6858000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0800" y="274638"/>
            <a:ext cx="6248400" cy="7921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90800" y="1219200"/>
            <a:ext cx="6248400" cy="4906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B7948D-65B7-4FEC-80B5-36D7629B101D}" type="datetimeFigureOut">
              <a:rPr lang="en-US" smtClean="0"/>
              <a:t>11/10/2014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99AA8B-2E7A-4BBC-8FDE-CA7CF71DD3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5219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054" r:id="rId1"/>
    <p:sldLayoutId id="2147485055" r:id="rId2"/>
    <p:sldLayoutId id="2147485056" r:id="rId3"/>
    <p:sldLayoutId id="2147485057" r:id="rId4"/>
    <p:sldLayoutId id="2147485058" r:id="rId5"/>
    <p:sldLayoutId id="2147485059" r:id="rId6"/>
    <p:sldLayoutId id="2147485060" r:id="rId7"/>
    <p:sldLayoutId id="2147485061" r:id="rId8"/>
    <p:sldLayoutId id="2147485062" r:id="rId9"/>
    <p:sldLayoutId id="2147485063" r:id="rId10"/>
    <p:sldLayoutId id="2147485064" r:id="rId11"/>
    <p:sldLayoutId id="2147485065" r:id="rId12"/>
    <p:sldLayoutId id="2147485066" r:id="rId13"/>
    <p:sldLayoutId id="2147485067" r:id="rId14"/>
    <p:sldLayoutId id="2147485068" r:id="rId15"/>
    <p:sldLayoutId id="2147485069" r:id="rId16"/>
    <p:sldLayoutId id="2147485070" r:id="rId17"/>
    <p:sldLayoutId id="2147485071" r:id="rId18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spcBef>
          <a:spcPct val="0"/>
        </a:spcBef>
        <a:buNone/>
        <a:defRPr sz="3600" b="0" kern="1200">
          <a:solidFill>
            <a:schemeClr val="tx2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buFontTx/>
        <a:buNone/>
        <a:defRPr sz="20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spcBef>
          <a:spcPct val="20000"/>
        </a:spcBef>
        <a:buFontTx/>
        <a:buNone/>
        <a:defRPr sz="20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2pPr>
      <a:lvl3pPr marL="0" indent="0" algn="l" defTabSz="914400" rtl="0" eaLnBrk="1" latinLnBrk="0" hangingPunct="1">
        <a:spcBef>
          <a:spcPct val="20000"/>
        </a:spcBef>
        <a:buFontTx/>
        <a:buNone/>
        <a:defRPr sz="20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spcBef>
          <a:spcPct val="20000"/>
        </a:spcBef>
        <a:buFontTx/>
        <a:buNone/>
        <a:defRPr sz="20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spcBef>
          <a:spcPct val="20000"/>
        </a:spcBef>
        <a:buFontTx/>
        <a:buNone/>
        <a:defRPr sz="20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042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733800"/>
            <a:ext cx="3276600" cy="327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6800" y="4890650"/>
            <a:ext cx="7772400" cy="93345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2800" dirty="0" smtClean="0"/>
              <a:t>C++: </a:t>
            </a:r>
            <a:r>
              <a:rPr lang="en-US" sz="2800" smtClean="0"/>
              <a:t>Memory Management</a:t>
            </a:r>
            <a:endParaRPr lang="en-US" sz="2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Presenter: Dr. Ha Viet </a:t>
            </a:r>
            <a:r>
              <a:rPr lang="en-US" dirty="0" err="1" smtClean="0"/>
              <a:t>Uyen</a:t>
            </a:r>
            <a:r>
              <a:rPr lang="en-US" dirty="0" smtClean="0"/>
              <a:t> </a:t>
            </a:r>
            <a:r>
              <a:rPr lang="en-US" dirty="0" err="1" smtClean="0"/>
              <a:t>Synh</a:t>
            </a:r>
            <a:r>
              <a:rPr lang="en-US" dirty="0" smtClean="0"/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>
          <a:xfrm>
            <a:off x="2327564" y="0"/>
            <a:ext cx="7239000" cy="838200"/>
          </a:xfrm>
        </p:spPr>
        <p:txBody>
          <a:bodyPr/>
          <a:lstStyle/>
          <a:p>
            <a:r>
              <a:rPr lang="en-US" altLang="zh-TW" dirty="0"/>
              <a:t>Returning cells to the Heap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396834" y="2592978"/>
            <a:ext cx="6484649" cy="4464050"/>
          </a:xfrm>
        </p:spPr>
        <p:txBody>
          <a:bodyPr>
            <a:normAutofit/>
          </a:bodyPr>
          <a:lstStyle/>
          <a:p>
            <a:r>
              <a:rPr lang="en-US" altLang="zh-TW" sz="1600" dirty="0"/>
              <a:t>…</a:t>
            </a:r>
            <a:br>
              <a:rPr lang="en-US" altLang="zh-TW" sz="1600" dirty="0"/>
            </a:br>
            <a:r>
              <a:rPr lang="en-US" altLang="zh-TW" sz="1600" dirty="0"/>
              <a:t>free(</a:t>
            </a:r>
            <a:r>
              <a:rPr lang="en-US" altLang="zh-TW" sz="1600" dirty="0" err="1"/>
              <a:t>letp</a:t>
            </a:r>
            <a:r>
              <a:rPr lang="en-US" altLang="zh-TW" sz="1600" dirty="0"/>
              <a:t>); </a:t>
            </a:r>
            <a:br>
              <a:rPr lang="en-US" altLang="zh-TW" sz="1600" dirty="0"/>
            </a:br>
            <a:r>
              <a:rPr lang="en-US" altLang="zh-TW" sz="1600" dirty="0"/>
              <a:t>free(</a:t>
            </a:r>
            <a:r>
              <a:rPr lang="en-US" altLang="zh-TW" sz="1600" dirty="0" err="1"/>
              <a:t>nump</a:t>
            </a:r>
            <a:r>
              <a:rPr lang="en-US" altLang="zh-TW" sz="1600" dirty="0"/>
              <a:t>);</a:t>
            </a:r>
            <a:br>
              <a:rPr lang="en-US" altLang="zh-TW" sz="1600" dirty="0"/>
            </a:br>
            <a:r>
              <a:rPr lang="en-US" altLang="zh-TW" sz="1600" dirty="0"/>
              <a:t>free(</a:t>
            </a:r>
            <a:r>
              <a:rPr lang="en-US" altLang="zh-TW" sz="1600" dirty="0" err="1"/>
              <a:t>planetp</a:t>
            </a:r>
            <a:r>
              <a:rPr lang="en-US" altLang="zh-TW" sz="1600" dirty="0"/>
              <a:t>);</a:t>
            </a:r>
            <a:br>
              <a:rPr lang="en-US" altLang="zh-TW" sz="1600" dirty="0"/>
            </a:br>
            <a:r>
              <a:rPr lang="en-US" altLang="zh-TW" sz="1600" dirty="0"/>
              <a:t>…</a:t>
            </a:r>
            <a:br>
              <a:rPr lang="en-US" altLang="zh-TW" sz="1600" dirty="0"/>
            </a:br>
            <a:r>
              <a:rPr lang="en-US" altLang="zh-TW" sz="1600" dirty="0"/>
              <a:t>free(string1);</a:t>
            </a:r>
            <a:br>
              <a:rPr lang="en-US" altLang="zh-TW" sz="1600" dirty="0"/>
            </a:br>
            <a:r>
              <a:rPr lang="en-US" altLang="zh-TW" sz="1600" dirty="0"/>
              <a:t>free(</a:t>
            </a:r>
            <a:r>
              <a:rPr lang="en-US" altLang="zh-TW" sz="1600" dirty="0" err="1"/>
              <a:t>array_of_nums</a:t>
            </a:r>
            <a:r>
              <a:rPr lang="en-US" altLang="zh-TW" sz="1600" dirty="0"/>
              <a:t>);</a:t>
            </a:r>
            <a:br>
              <a:rPr lang="en-US" altLang="zh-TW" sz="1600" dirty="0"/>
            </a:br>
            <a:r>
              <a:rPr lang="en-US" altLang="zh-TW" sz="1600" dirty="0"/>
              <a:t>free(</a:t>
            </a:r>
            <a:r>
              <a:rPr lang="en-US" altLang="zh-TW" sz="1600" dirty="0" err="1"/>
              <a:t>array_of_planets</a:t>
            </a:r>
            <a:r>
              <a:rPr lang="en-US" altLang="zh-TW" sz="1600" dirty="0"/>
              <a:t>);</a:t>
            </a:r>
          </a:p>
          <a:p>
            <a:endParaRPr lang="en-US" altLang="zh-TW" sz="1600" dirty="0"/>
          </a:p>
          <a:p>
            <a:r>
              <a:rPr lang="en-US" altLang="zh-TW" sz="1600" dirty="0"/>
              <a:t>double *</a:t>
            </a:r>
            <a:r>
              <a:rPr lang="en-US" altLang="zh-TW" sz="1600" dirty="0" err="1"/>
              <a:t>xp</a:t>
            </a:r>
            <a:r>
              <a:rPr lang="en-US" altLang="zh-TW" sz="1600" dirty="0"/>
              <a:t>, *</a:t>
            </a:r>
            <a:r>
              <a:rPr lang="en-US" altLang="zh-TW" sz="1600" dirty="0" err="1"/>
              <a:t>xcopyp</a:t>
            </a:r>
            <a:r>
              <a:rPr lang="en-US" altLang="zh-TW" sz="1600" dirty="0"/>
              <a:t>;</a:t>
            </a:r>
            <a:br>
              <a:rPr lang="en-US" altLang="zh-TW" sz="1600" dirty="0"/>
            </a:br>
            <a:r>
              <a:rPr lang="en-US" altLang="zh-TW" sz="1600" dirty="0" err="1"/>
              <a:t>xp</a:t>
            </a:r>
            <a:r>
              <a:rPr lang="en-US" altLang="zh-TW" sz="1600" dirty="0"/>
              <a:t> =(double *)</a:t>
            </a:r>
            <a:r>
              <a:rPr lang="en-US" altLang="zh-TW" sz="1600" dirty="0" err="1"/>
              <a:t>malloc</a:t>
            </a:r>
            <a:r>
              <a:rPr lang="en-US" altLang="zh-TW" sz="1600" dirty="0"/>
              <a:t>(</a:t>
            </a:r>
            <a:r>
              <a:rPr lang="en-US" altLang="zh-TW" sz="1600" dirty="0" err="1"/>
              <a:t>sizeof</a:t>
            </a:r>
            <a:r>
              <a:rPr lang="en-US" altLang="zh-TW" sz="1600" dirty="0"/>
              <a:t>(double));</a:t>
            </a:r>
            <a:br>
              <a:rPr lang="en-US" altLang="zh-TW" sz="1600" dirty="0"/>
            </a:br>
            <a:r>
              <a:rPr lang="en-US" altLang="zh-TW" sz="1600" dirty="0"/>
              <a:t>*</a:t>
            </a:r>
            <a:r>
              <a:rPr lang="en-US" altLang="zh-TW" sz="1600" dirty="0" err="1"/>
              <a:t>xp</a:t>
            </a:r>
            <a:r>
              <a:rPr lang="en-US" altLang="zh-TW" sz="1600" dirty="0"/>
              <a:t> = 49.5;</a:t>
            </a:r>
            <a:br>
              <a:rPr lang="en-US" altLang="zh-TW" sz="1600" dirty="0"/>
            </a:br>
            <a:r>
              <a:rPr lang="en-US" altLang="zh-TW" sz="1600" dirty="0" err="1"/>
              <a:t>xcopyp</a:t>
            </a:r>
            <a:r>
              <a:rPr lang="en-US" altLang="zh-TW" sz="1600" dirty="0"/>
              <a:t> = </a:t>
            </a:r>
            <a:r>
              <a:rPr lang="en-US" altLang="zh-TW" sz="1600" dirty="0" err="1"/>
              <a:t>xp</a:t>
            </a:r>
            <a:r>
              <a:rPr lang="en-US" altLang="zh-TW" sz="1600" dirty="0"/>
              <a:t>;</a:t>
            </a:r>
            <a:br>
              <a:rPr lang="en-US" altLang="zh-TW" sz="1600" dirty="0"/>
            </a:br>
            <a:r>
              <a:rPr lang="en-US" altLang="zh-TW" sz="1600" dirty="0"/>
              <a:t>free(</a:t>
            </a:r>
            <a:r>
              <a:rPr lang="en-US" altLang="zh-TW" sz="1600" dirty="0" err="1"/>
              <a:t>xp</a:t>
            </a:r>
            <a:r>
              <a:rPr lang="en-US" altLang="zh-TW" sz="1600" dirty="0" smtClean="0"/>
              <a:t>);</a:t>
            </a:r>
          </a:p>
          <a:p>
            <a:endParaRPr lang="en-US" altLang="zh-TW" sz="1600" dirty="0"/>
          </a:p>
          <a:p>
            <a:r>
              <a:rPr lang="en-US" altLang="zh-TW" sz="1600" dirty="0" smtClean="0">
                <a:solidFill>
                  <a:srgbClr val="FF0000"/>
                </a:solidFill>
              </a:rPr>
              <a:t>*</a:t>
            </a:r>
            <a:r>
              <a:rPr lang="en-US" altLang="zh-TW" sz="1600" dirty="0" err="1" smtClean="0">
                <a:solidFill>
                  <a:srgbClr val="FF0000"/>
                </a:solidFill>
              </a:rPr>
              <a:t>xcopyp</a:t>
            </a:r>
            <a:r>
              <a:rPr lang="en-US" altLang="zh-TW" sz="1600" dirty="0" smtClean="0">
                <a:solidFill>
                  <a:srgbClr val="FF0000"/>
                </a:solidFill>
              </a:rPr>
              <a:t> should </a:t>
            </a:r>
            <a:r>
              <a:rPr lang="en-US" altLang="zh-TW" sz="1600" dirty="0">
                <a:solidFill>
                  <a:srgbClr val="FF0000"/>
                </a:solidFill>
              </a:rPr>
              <a:t>not be used after it freed or errors can result</a:t>
            </a:r>
          </a:p>
        </p:txBody>
      </p:sp>
      <p:pic>
        <p:nvPicPr>
          <p:cNvPr id="21508" name="Picture 4" descr="fig1409"/>
          <p:cNvPicPr preferRelativeResize="0">
            <a:picLocks noGrp="1" noChangeAspect="1" noChangeArrowheads="1"/>
          </p:cNvPicPr>
          <p:nvPr>
            <p:ph sz="half" idx="2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851275" y="849313"/>
            <a:ext cx="5292725" cy="2711450"/>
          </a:xfrm>
          <a:noFill/>
          <a:ln/>
        </p:spPr>
      </p:pic>
    </p:spTree>
    <p:extLst>
      <p:ext uri="{BB962C8B-B14F-4D97-AF65-F5344CB8AC3E}">
        <p14:creationId xmlns:p14="http://schemas.microsoft.com/office/powerpoint/2010/main" val="32557064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>
          <a:xfrm>
            <a:off x="2396836" y="27709"/>
            <a:ext cx="6442364" cy="792162"/>
          </a:xfrm>
        </p:spPr>
        <p:txBody>
          <a:bodyPr>
            <a:normAutofit fontScale="90000"/>
          </a:bodyPr>
          <a:lstStyle/>
          <a:p>
            <a:r>
              <a:rPr lang="en-US" altLang="zh-TW" dirty="0"/>
              <a:t>Dynamic memory allocation in C++</a:t>
            </a:r>
          </a:p>
        </p:txBody>
      </p:sp>
      <p:sp>
        <p:nvSpPr>
          <p:cNvPr id="25606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2396836" y="2715525"/>
            <a:ext cx="7772400" cy="4239457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zh-TW" sz="1600" dirty="0" err="1"/>
              <a:t>int</a:t>
            </a:r>
            <a:r>
              <a:rPr lang="en-US" altLang="zh-TW" sz="1600" dirty="0"/>
              <a:t> *</a:t>
            </a:r>
            <a:r>
              <a:rPr lang="en-US" altLang="zh-TW" sz="1600" dirty="0" err="1"/>
              <a:t>nump</a:t>
            </a:r>
            <a:r>
              <a:rPr lang="en-US" altLang="zh-TW" sz="1600" dirty="0"/>
              <a:t>;</a:t>
            </a:r>
            <a:br>
              <a:rPr lang="en-US" altLang="zh-TW" sz="1600" dirty="0"/>
            </a:br>
            <a:r>
              <a:rPr lang="en-US" altLang="zh-TW" sz="1600" dirty="0"/>
              <a:t>char *</a:t>
            </a:r>
            <a:r>
              <a:rPr lang="en-US" altLang="zh-TW" sz="1600" dirty="0" err="1"/>
              <a:t>letp</a:t>
            </a:r>
            <a:r>
              <a:rPr lang="en-US" altLang="zh-TW" sz="1600" dirty="0"/>
              <a:t>;</a:t>
            </a:r>
            <a:br>
              <a:rPr lang="en-US" altLang="zh-TW" sz="1600" dirty="0"/>
            </a:br>
            <a:r>
              <a:rPr lang="en-US" altLang="zh-TW" sz="1600" dirty="0" err="1"/>
              <a:t>planet_t</a:t>
            </a:r>
            <a:r>
              <a:rPr lang="en-US" altLang="zh-TW" sz="1600" dirty="0"/>
              <a:t> *</a:t>
            </a:r>
            <a:r>
              <a:rPr lang="en-US" altLang="zh-TW" sz="1600" dirty="0" err="1"/>
              <a:t>planetp</a:t>
            </a:r>
            <a:r>
              <a:rPr lang="en-US" altLang="zh-TW" sz="1600" dirty="0"/>
              <a:t>;</a:t>
            </a:r>
            <a:br>
              <a:rPr lang="en-US" altLang="zh-TW" sz="1600" dirty="0"/>
            </a:br>
            <a:r>
              <a:rPr lang="en-US" altLang="zh-TW" sz="1600" dirty="0"/>
              <a:t>char *string1;</a:t>
            </a:r>
            <a:br>
              <a:rPr lang="en-US" altLang="zh-TW" sz="1600" dirty="0"/>
            </a:br>
            <a:r>
              <a:rPr lang="en-US" altLang="zh-TW" sz="1600" dirty="0" err="1"/>
              <a:t>int</a:t>
            </a:r>
            <a:r>
              <a:rPr lang="en-US" altLang="zh-TW" sz="1600" dirty="0"/>
              <a:t> *</a:t>
            </a:r>
            <a:r>
              <a:rPr lang="en-US" altLang="zh-TW" sz="1600" dirty="0" err="1"/>
              <a:t>array_of_nums</a:t>
            </a:r>
            <a:r>
              <a:rPr lang="en-US" altLang="zh-TW" sz="1600" dirty="0"/>
              <a:t>;</a:t>
            </a:r>
            <a:br>
              <a:rPr lang="en-US" altLang="zh-TW" sz="1600" dirty="0"/>
            </a:br>
            <a:r>
              <a:rPr lang="en-US" altLang="zh-TW" sz="1600" dirty="0" err="1"/>
              <a:t>planet_t</a:t>
            </a:r>
            <a:r>
              <a:rPr lang="en-US" altLang="zh-TW" sz="1600" dirty="0"/>
              <a:t> *</a:t>
            </a:r>
            <a:r>
              <a:rPr lang="en-US" altLang="zh-TW" sz="1600" dirty="0" err="1"/>
              <a:t>array_of_planets</a:t>
            </a:r>
            <a:r>
              <a:rPr lang="en-US" altLang="zh-TW" sz="1600" dirty="0"/>
              <a:t>;</a:t>
            </a:r>
          </a:p>
          <a:p>
            <a:pPr>
              <a:lnSpc>
                <a:spcPct val="90000"/>
              </a:lnSpc>
            </a:pPr>
            <a:r>
              <a:rPr lang="en-US" altLang="zh-TW" sz="1600" dirty="0" err="1"/>
              <a:t>nump</a:t>
            </a:r>
            <a:r>
              <a:rPr lang="en-US" altLang="zh-TW" sz="1600" dirty="0"/>
              <a:t>= new </a:t>
            </a:r>
            <a:r>
              <a:rPr lang="en-US" altLang="zh-TW" sz="1600" dirty="0" err="1"/>
              <a:t>int</a:t>
            </a:r>
            <a:r>
              <a:rPr lang="en-US" altLang="zh-TW" sz="1600" dirty="0"/>
              <a:t>;</a:t>
            </a:r>
            <a:br>
              <a:rPr lang="en-US" altLang="zh-TW" sz="1600" dirty="0"/>
            </a:br>
            <a:r>
              <a:rPr lang="en-US" altLang="zh-TW" sz="1600" dirty="0" err="1"/>
              <a:t>letp</a:t>
            </a:r>
            <a:r>
              <a:rPr lang="en-US" altLang="zh-TW" sz="1600" dirty="0"/>
              <a:t> = new char;</a:t>
            </a:r>
            <a:br>
              <a:rPr lang="en-US" altLang="zh-TW" sz="1600" dirty="0"/>
            </a:br>
            <a:r>
              <a:rPr lang="en-US" altLang="zh-TW" sz="1600" dirty="0" err="1"/>
              <a:t>planetp</a:t>
            </a:r>
            <a:r>
              <a:rPr lang="en-US" altLang="zh-TW" sz="1600" dirty="0"/>
              <a:t> = new </a:t>
            </a:r>
            <a:r>
              <a:rPr lang="en-US" altLang="zh-TW" sz="1600" dirty="0" err="1"/>
              <a:t>planet_t</a:t>
            </a:r>
            <a:r>
              <a:rPr lang="en-US" altLang="zh-TW" sz="1600" dirty="0"/>
              <a:t>;</a:t>
            </a:r>
            <a:br>
              <a:rPr lang="en-US" altLang="zh-TW" sz="1600" dirty="0"/>
            </a:br>
            <a:r>
              <a:rPr lang="en-US" altLang="zh-TW" sz="1600" dirty="0"/>
              <a:t>string1 = new char[</a:t>
            </a:r>
            <a:r>
              <a:rPr lang="en-US" altLang="zh-TW" sz="1600" dirty="0" err="1"/>
              <a:t>str_size</a:t>
            </a:r>
            <a:r>
              <a:rPr lang="en-US" altLang="zh-TW" sz="1600" dirty="0"/>
              <a:t>];</a:t>
            </a:r>
            <a:br>
              <a:rPr lang="en-US" altLang="zh-TW" sz="1600" dirty="0"/>
            </a:br>
            <a:r>
              <a:rPr lang="en-US" altLang="zh-TW" sz="1600" dirty="0" err="1"/>
              <a:t>array_of_nums</a:t>
            </a:r>
            <a:r>
              <a:rPr lang="en-US" altLang="zh-TW" sz="1600" dirty="0"/>
              <a:t> = new </a:t>
            </a:r>
            <a:r>
              <a:rPr lang="en-US" altLang="zh-TW" sz="1600" dirty="0" err="1"/>
              <a:t>int</a:t>
            </a:r>
            <a:r>
              <a:rPr lang="en-US" altLang="zh-TW" sz="1600" dirty="0"/>
              <a:t>[</a:t>
            </a:r>
            <a:r>
              <a:rPr lang="en-US" altLang="zh-TW" sz="1600" dirty="0" err="1"/>
              <a:t>num_nums</a:t>
            </a:r>
            <a:r>
              <a:rPr lang="en-US" altLang="zh-TW" sz="1600" dirty="0"/>
              <a:t>];</a:t>
            </a:r>
            <a:br>
              <a:rPr lang="en-US" altLang="zh-TW" sz="1600" dirty="0"/>
            </a:br>
            <a:r>
              <a:rPr lang="en-US" altLang="zh-TW" sz="1600" dirty="0" err="1"/>
              <a:t>array_of_planets</a:t>
            </a:r>
            <a:r>
              <a:rPr lang="en-US" altLang="zh-TW" sz="1600" dirty="0"/>
              <a:t> = new </a:t>
            </a:r>
            <a:r>
              <a:rPr lang="en-US" altLang="zh-TW" sz="1600" dirty="0" err="1"/>
              <a:t>planet_t</a:t>
            </a:r>
            <a:r>
              <a:rPr lang="en-US" altLang="zh-TW" sz="1600" dirty="0"/>
              <a:t>[</a:t>
            </a:r>
            <a:r>
              <a:rPr lang="en-US" altLang="zh-TW" sz="1600" dirty="0" err="1"/>
              <a:t>num_planets</a:t>
            </a:r>
            <a:r>
              <a:rPr lang="en-US" altLang="zh-TW" sz="1600" dirty="0"/>
              <a:t>];</a:t>
            </a:r>
          </a:p>
          <a:p>
            <a:pPr>
              <a:lnSpc>
                <a:spcPct val="90000"/>
              </a:lnSpc>
            </a:pPr>
            <a:r>
              <a:rPr lang="en-US" altLang="zh-TW" sz="1600" dirty="0"/>
              <a:t>delete </a:t>
            </a:r>
            <a:r>
              <a:rPr lang="en-US" altLang="zh-TW" sz="1600" dirty="0" err="1"/>
              <a:t>nump</a:t>
            </a:r>
            <a:r>
              <a:rPr lang="en-US" altLang="zh-TW" sz="1600" dirty="0"/>
              <a:t>;</a:t>
            </a:r>
            <a:br>
              <a:rPr lang="en-US" altLang="zh-TW" sz="1600" dirty="0"/>
            </a:br>
            <a:r>
              <a:rPr lang="en-US" altLang="zh-TW" sz="1600" dirty="0"/>
              <a:t>delete </a:t>
            </a:r>
            <a:r>
              <a:rPr lang="en-US" altLang="zh-TW" sz="1600" dirty="0" err="1"/>
              <a:t>letp</a:t>
            </a:r>
            <a:r>
              <a:rPr lang="en-US" altLang="zh-TW" sz="1600" dirty="0"/>
              <a:t>;</a:t>
            </a:r>
            <a:br>
              <a:rPr lang="en-US" altLang="zh-TW" sz="1600" dirty="0"/>
            </a:br>
            <a:r>
              <a:rPr lang="en-US" altLang="zh-TW" sz="1600" dirty="0"/>
              <a:t>delete </a:t>
            </a:r>
            <a:r>
              <a:rPr lang="en-US" altLang="zh-TW" sz="1600" dirty="0" err="1"/>
              <a:t>planetp</a:t>
            </a:r>
            <a:r>
              <a:rPr lang="en-US" altLang="zh-TW" sz="1600" dirty="0"/>
              <a:t>;</a:t>
            </a:r>
            <a:br>
              <a:rPr lang="en-US" altLang="zh-TW" sz="1600" dirty="0"/>
            </a:br>
            <a:r>
              <a:rPr lang="en-US" altLang="zh-TW" sz="1600" dirty="0"/>
              <a:t>delete [ ] string1;</a:t>
            </a:r>
            <a:br>
              <a:rPr lang="en-US" altLang="zh-TW" sz="1600" dirty="0"/>
            </a:br>
            <a:r>
              <a:rPr lang="en-US" altLang="zh-TW" sz="1600" dirty="0"/>
              <a:t>delete [ ] </a:t>
            </a:r>
            <a:r>
              <a:rPr lang="en-US" altLang="zh-TW" sz="1600" dirty="0" err="1"/>
              <a:t>array_of_nums</a:t>
            </a:r>
            <a:r>
              <a:rPr lang="en-US" altLang="zh-TW" sz="1600" dirty="0"/>
              <a:t>;</a:t>
            </a:r>
            <a:br>
              <a:rPr lang="en-US" altLang="zh-TW" sz="1600" dirty="0"/>
            </a:br>
            <a:r>
              <a:rPr lang="en-US" altLang="zh-TW" sz="1600" dirty="0"/>
              <a:t>delete [ ] </a:t>
            </a:r>
            <a:r>
              <a:rPr lang="en-US" altLang="zh-TW" sz="1600" dirty="0" err="1"/>
              <a:t>array_of_planets</a:t>
            </a:r>
            <a:r>
              <a:rPr lang="en-US" altLang="zh-TW" sz="1600" dirty="0"/>
              <a:t>;</a:t>
            </a:r>
          </a:p>
          <a:p>
            <a:pPr>
              <a:lnSpc>
                <a:spcPct val="90000"/>
              </a:lnSpc>
            </a:pPr>
            <a:endParaRPr lang="en-US" altLang="zh-TW" sz="1600" dirty="0"/>
          </a:p>
        </p:txBody>
      </p:sp>
      <p:pic>
        <p:nvPicPr>
          <p:cNvPr id="25604" name="Picture 4" descr="fig1404"/>
          <p:cNvPicPr preferRelativeResize="0">
            <a:picLocks noGrp="1" noChangeAspect="1" noChangeArrowheads="1"/>
          </p:cNvPicPr>
          <p:nvPr>
            <p:ph idx="4294967295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427538" y="908315"/>
            <a:ext cx="4716462" cy="4137025"/>
          </a:xfrm>
          <a:noFill/>
          <a:ln/>
        </p:spPr>
      </p:pic>
    </p:spTree>
    <p:extLst>
      <p:ext uri="{BB962C8B-B14F-4D97-AF65-F5344CB8AC3E}">
        <p14:creationId xmlns:p14="http://schemas.microsoft.com/office/powerpoint/2010/main" val="6107095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3"/>
          <p:cNvSpPr>
            <a:spLocks noGrp="1" noChangeArrowheads="1"/>
          </p:cNvSpPr>
          <p:nvPr>
            <p:ph idx="1"/>
          </p:nvPr>
        </p:nvSpPr>
        <p:spPr>
          <a:noFill/>
        </p:spPr>
        <p:txBody>
          <a:bodyPr>
            <a:normAutofit/>
          </a:bodyPr>
          <a:lstStyle/>
          <a:p>
            <a:pPr eaLnBrk="1" hangingPunct="1">
              <a:buFontTx/>
              <a:buNone/>
            </a:pPr>
            <a:r>
              <a:rPr lang="en-US" sz="1400" b="1" dirty="0" smtClean="0">
                <a:latin typeface="Courier New" pitchFamily="49" charset="0"/>
              </a:rPr>
              <a:t>#include &lt;</a:t>
            </a:r>
            <a:r>
              <a:rPr lang="en-US" sz="1400" b="1" dirty="0" err="1" smtClean="0">
                <a:latin typeface="Courier New" pitchFamily="49" charset="0"/>
              </a:rPr>
              <a:t>iostream</a:t>
            </a:r>
            <a:r>
              <a:rPr lang="en-US" sz="1400" b="1" dirty="0" smtClean="0">
                <a:latin typeface="Courier New" pitchFamily="49" charset="0"/>
              </a:rPr>
              <a:t>&gt;</a:t>
            </a:r>
          </a:p>
          <a:p>
            <a:pPr eaLnBrk="1" hangingPunct="1">
              <a:buFontTx/>
              <a:buNone/>
            </a:pPr>
            <a:r>
              <a:rPr lang="en-US" sz="1400" b="1" dirty="0" smtClean="0">
                <a:latin typeface="Courier New" pitchFamily="49" charset="0"/>
              </a:rPr>
              <a:t>using namespace </a:t>
            </a:r>
            <a:r>
              <a:rPr lang="en-US" sz="1400" b="1" dirty="0" err="1" smtClean="0">
                <a:latin typeface="Courier New" pitchFamily="49" charset="0"/>
              </a:rPr>
              <a:t>std</a:t>
            </a:r>
            <a:r>
              <a:rPr lang="en-US" sz="1400" b="1" dirty="0" smtClean="0">
                <a:latin typeface="Courier New" pitchFamily="49" charset="0"/>
              </a:rPr>
              <a:t>;                                                                                                                                                                                                                                                                        </a:t>
            </a:r>
          </a:p>
          <a:p>
            <a:pPr eaLnBrk="1" hangingPunct="1">
              <a:buFontTx/>
              <a:buNone/>
            </a:pPr>
            <a:r>
              <a:rPr lang="en-US" sz="1400" b="1" dirty="0" err="1" smtClean="0">
                <a:latin typeface="Courier New" pitchFamily="49" charset="0"/>
              </a:rPr>
              <a:t>int</a:t>
            </a:r>
            <a:r>
              <a:rPr lang="en-US" sz="1400" b="1" dirty="0" smtClean="0">
                <a:latin typeface="Courier New" pitchFamily="49" charset="0"/>
              </a:rPr>
              <a:t> main (</a:t>
            </a:r>
            <a:r>
              <a:rPr lang="en-US" sz="1400" b="1" dirty="0" err="1" smtClean="0">
                <a:latin typeface="Courier New" pitchFamily="49" charset="0"/>
              </a:rPr>
              <a:t>int</a:t>
            </a:r>
            <a:r>
              <a:rPr lang="en-US" sz="1400" b="1" dirty="0" smtClean="0">
                <a:latin typeface="Courier New" pitchFamily="49" charset="0"/>
              </a:rPr>
              <a:t>, char *[]) {                                                                                                                                                                                                                                                              </a:t>
            </a:r>
          </a:p>
          <a:p>
            <a:pPr eaLnBrk="1" hangingPunct="1">
              <a:buFontTx/>
              <a:buNone/>
            </a:pPr>
            <a:r>
              <a:rPr lang="en-US" sz="1400" b="1" dirty="0" smtClean="0">
                <a:latin typeface="Courier New" pitchFamily="49" charset="0"/>
              </a:rPr>
              <a:t>  </a:t>
            </a:r>
            <a:r>
              <a:rPr lang="en-US" sz="1400" b="1" dirty="0" err="1" smtClean="0">
                <a:latin typeface="Courier New" pitchFamily="49" charset="0"/>
              </a:rPr>
              <a:t>int</a:t>
            </a:r>
            <a:r>
              <a:rPr lang="en-US" sz="1400" b="1" dirty="0" smtClean="0">
                <a:latin typeface="Courier New" pitchFamily="49" charset="0"/>
              </a:rPr>
              <a:t> * </a:t>
            </a:r>
            <a:r>
              <a:rPr lang="en-US" sz="1400" b="1" dirty="0" err="1" smtClean="0">
                <a:latin typeface="Courier New" pitchFamily="49" charset="0"/>
              </a:rPr>
              <a:t>i</a:t>
            </a:r>
            <a:r>
              <a:rPr lang="en-US" sz="1400" b="1" dirty="0" smtClean="0">
                <a:latin typeface="Courier New" pitchFamily="49" charset="0"/>
              </a:rPr>
              <a:t> = new </a:t>
            </a:r>
            <a:r>
              <a:rPr lang="en-US" sz="1400" b="1" dirty="0" err="1" smtClean="0">
                <a:latin typeface="Courier New" pitchFamily="49" charset="0"/>
              </a:rPr>
              <a:t>int</a:t>
            </a:r>
            <a:r>
              <a:rPr lang="en-US" sz="1400" b="1" dirty="0" smtClean="0">
                <a:latin typeface="Courier New" pitchFamily="49" charset="0"/>
              </a:rPr>
              <a:t>;// any of these can throw </a:t>
            </a:r>
            <a:r>
              <a:rPr lang="en-US" sz="1400" b="1" dirty="0" err="1" smtClean="0">
                <a:latin typeface="Courier New" pitchFamily="49" charset="0"/>
              </a:rPr>
              <a:t>bad_alloc</a:t>
            </a:r>
            <a:r>
              <a:rPr lang="en-US" sz="1400" b="1" dirty="0" smtClean="0">
                <a:latin typeface="Courier New" pitchFamily="49" charset="0"/>
              </a:rPr>
              <a:t>                                                                                                                    </a:t>
            </a:r>
          </a:p>
          <a:p>
            <a:pPr eaLnBrk="1" hangingPunct="1">
              <a:buFontTx/>
              <a:buNone/>
            </a:pPr>
            <a:r>
              <a:rPr lang="en-US" sz="1400" b="1" dirty="0" smtClean="0">
                <a:latin typeface="Courier New" pitchFamily="49" charset="0"/>
              </a:rPr>
              <a:t>  </a:t>
            </a:r>
            <a:r>
              <a:rPr lang="en-US" sz="1400" b="1" dirty="0" err="1" smtClean="0">
                <a:latin typeface="Courier New" pitchFamily="49" charset="0"/>
              </a:rPr>
              <a:t>int</a:t>
            </a:r>
            <a:r>
              <a:rPr lang="en-US" sz="1400" b="1" dirty="0" smtClean="0">
                <a:latin typeface="Courier New" pitchFamily="49" charset="0"/>
              </a:rPr>
              <a:t> * j = new </a:t>
            </a:r>
            <a:r>
              <a:rPr lang="en-US" sz="1400" b="1" dirty="0" err="1" smtClean="0">
                <a:latin typeface="Courier New" pitchFamily="49" charset="0"/>
              </a:rPr>
              <a:t>int</a:t>
            </a:r>
            <a:r>
              <a:rPr lang="en-US" sz="1400" b="1" dirty="0" smtClean="0">
                <a:latin typeface="Courier New" pitchFamily="49" charset="0"/>
              </a:rPr>
              <a:t> (3);                                                                                                                      </a:t>
            </a:r>
          </a:p>
          <a:p>
            <a:pPr eaLnBrk="1" hangingPunct="1">
              <a:buFontTx/>
              <a:buNone/>
            </a:pPr>
            <a:r>
              <a:rPr lang="en-US" sz="1400" b="1" dirty="0" smtClean="0">
                <a:latin typeface="Courier New" pitchFamily="49" charset="0"/>
              </a:rPr>
              <a:t>  </a:t>
            </a:r>
            <a:r>
              <a:rPr lang="en-US" sz="1400" b="1" dirty="0" err="1" smtClean="0">
                <a:latin typeface="Courier New" pitchFamily="49" charset="0"/>
              </a:rPr>
              <a:t>int</a:t>
            </a:r>
            <a:r>
              <a:rPr lang="en-US" sz="1400" b="1" dirty="0" smtClean="0">
                <a:latin typeface="Courier New" pitchFamily="49" charset="0"/>
              </a:rPr>
              <a:t> * k = new </a:t>
            </a:r>
            <a:r>
              <a:rPr lang="en-US" sz="1400" b="1" dirty="0" err="1" smtClean="0">
                <a:latin typeface="Courier New" pitchFamily="49" charset="0"/>
              </a:rPr>
              <a:t>int</a:t>
            </a:r>
            <a:r>
              <a:rPr lang="en-US" sz="1400" b="1" dirty="0" smtClean="0">
                <a:latin typeface="Courier New" pitchFamily="49" charset="0"/>
              </a:rPr>
              <a:t>[*j];                                                                                                                      </a:t>
            </a:r>
          </a:p>
          <a:p>
            <a:pPr eaLnBrk="1" hangingPunct="1">
              <a:buFontTx/>
              <a:buNone/>
            </a:pPr>
            <a:r>
              <a:rPr lang="en-US" sz="1400" b="1" dirty="0" smtClean="0">
                <a:latin typeface="Courier New" pitchFamily="49" charset="0"/>
              </a:rPr>
              <a:t>  </a:t>
            </a:r>
            <a:r>
              <a:rPr lang="en-US" sz="1400" b="1" dirty="0" err="1" smtClean="0">
                <a:latin typeface="Courier New" pitchFamily="49" charset="0"/>
              </a:rPr>
              <a:t>int</a:t>
            </a:r>
            <a:r>
              <a:rPr lang="en-US" sz="1400" b="1" dirty="0" smtClean="0">
                <a:latin typeface="Courier New" pitchFamily="49" charset="0"/>
              </a:rPr>
              <a:t> * l = new </a:t>
            </a:r>
            <a:r>
              <a:rPr lang="en-US" sz="1400" b="1" dirty="0" err="1" smtClean="0">
                <a:latin typeface="Courier New" pitchFamily="49" charset="0"/>
              </a:rPr>
              <a:t>int</a:t>
            </a:r>
            <a:r>
              <a:rPr lang="en-US" sz="1400" b="1" dirty="0" smtClean="0">
                <a:latin typeface="Courier New" pitchFamily="49" charset="0"/>
              </a:rPr>
              <a:t>[*j];                                                                                                                      </a:t>
            </a:r>
          </a:p>
          <a:p>
            <a:pPr eaLnBrk="1" hangingPunct="1">
              <a:buFontTx/>
              <a:buNone/>
            </a:pPr>
            <a:r>
              <a:rPr lang="en-US" sz="1400" b="1" dirty="0" smtClean="0">
                <a:latin typeface="Courier New" pitchFamily="49" charset="0"/>
              </a:rPr>
              <a:t>                                                                                                                                              </a:t>
            </a:r>
          </a:p>
          <a:p>
            <a:pPr eaLnBrk="1" hangingPunct="1">
              <a:buFontTx/>
              <a:buNone/>
            </a:pPr>
            <a:r>
              <a:rPr lang="en-US" sz="1400" b="1" dirty="0" smtClean="0">
                <a:latin typeface="Courier New" pitchFamily="49" charset="0"/>
              </a:rPr>
              <a:t>  for (</a:t>
            </a:r>
            <a:r>
              <a:rPr lang="en-US" sz="1400" b="1" dirty="0" err="1" smtClean="0">
                <a:latin typeface="Courier New" pitchFamily="49" charset="0"/>
              </a:rPr>
              <a:t>int</a:t>
            </a:r>
            <a:r>
              <a:rPr lang="en-US" sz="1400" b="1" dirty="0" smtClean="0">
                <a:latin typeface="Courier New" pitchFamily="49" charset="0"/>
              </a:rPr>
              <a:t> m = 0; m &lt; *j; ++m) {                                                                                                              </a:t>
            </a:r>
          </a:p>
          <a:p>
            <a:pPr eaLnBrk="1" hangingPunct="1">
              <a:buFontTx/>
              <a:buNone/>
            </a:pPr>
            <a:r>
              <a:rPr lang="en-US" sz="1400" b="1" dirty="0" smtClean="0">
                <a:latin typeface="Courier New" pitchFamily="49" charset="0"/>
              </a:rPr>
              <a:t>    l[m] = m;                                                                                                                                 </a:t>
            </a:r>
          </a:p>
          <a:p>
            <a:pPr eaLnBrk="1" hangingPunct="1">
              <a:buFontTx/>
              <a:buNone/>
            </a:pPr>
            <a:r>
              <a:rPr lang="en-US" sz="1400" b="1" dirty="0" smtClean="0">
                <a:latin typeface="Courier New" pitchFamily="49" charset="0"/>
              </a:rPr>
              <a:t>  }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</a:t>
            </a:r>
          </a:p>
          <a:p>
            <a:pPr eaLnBrk="1" hangingPunct="1">
              <a:buFontTx/>
              <a:buNone/>
            </a:pPr>
            <a:r>
              <a:rPr lang="en-US" sz="1400" b="1" dirty="0" smtClean="0">
                <a:latin typeface="Courier New" pitchFamily="49" charset="0"/>
              </a:rPr>
              <a:t>  delete </a:t>
            </a:r>
            <a:r>
              <a:rPr lang="en-US" sz="1400" b="1" dirty="0" err="1" smtClean="0">
                <a:latin typeface="Courier New" pitchFamily="49" charset="0"/>
              </a:rPr>
              <a:t>i</a:t>
            </a:r>
            <a:r>
              <a:rPr lang="en-US" sz="1400" b="1" dirty="0" smtClean="0">
                <a:latin typeface="Courier New" pitchFamily="49" charset="0"/>
              </a:rPr>
              <a:t>;                                                                                                                                   </a:t>
            </a:r>
          </a:p>
          <a:p>
            <a:pPr eaLnBrk="1" hangingPunct="1">
              <a:buFontTx/>
              <a:buNone/>
            </a:pPr>
            <a:r>
              <a:rPr lang="en-US" sz="1400" b="1" dirty="0" smtClean="0">
                <a:latin typeface="Courier New" pitchFamily="49" charset="0"/>
              </a:rPr>
              <a:t>  delete j;                                                                                                                                   </a:t>
            </a:r>
          </a:p>
          <a:p>
            <a:pPr eaLnBrk="1" hangingPunct="1">
              <a:buFontTx/>
              <a:buNone/>
            </a:pPr>
            <a:r>
              <a:rPr lang="en-US" sz="1400" b="1" dirty="0" smtClean="0">
                <a:latin typeface="Courier New" pitchFamily="49" charset="0"/>
              </a:rPr>
              <a:t>  delete [] k;                                                                                                                                </a:t>
            </a:r>
          </a:p>
          <a:p>
            <a:pPr eaLnBrk="1" hangingPunct="1">
              <a:buFontTx/>
              <a:buNone/>
            </a:pPr>
            <a:r>
              <a:rPr lang="en-US" sz="1400" b="1" dirty="0" smtClean="0">
                <a:latin typeface="Courier New" pitchFamily="49" charset="0"/>
              </a:rPr>
              <a:t>  delete [] l;                                                                                                                                </a:t>
            </a:r>
          </a:p>
          <a:p>
            <a:pPr eaLnBrk="1" hangingPunct="1">
              <a:buFontTx/>
              <a:buNone/>
            </a:pPr>
            <a:r>
              <a:rPr lang="en-US" sz="1400" b="1" dirty="0" smtClean="0">
                <a:latin typeface="Courier New" pitchFamily="49" charset="0"/>
              </a:rPr>
              <a:t>                                                                                                                                             </a:t>
            </a:r>
          </a:p>
          <a:p>
            <a:pPr eaLnBrk="1" hangingPunct="1">
              <a:buFontTx/>
              <a:buNone/>
            </a:pPr>
            <a:r>
              <a:rPr lang="en-US" sz="1400" b="1" dirty="0" smtClean="0">
                <a:latin typeface="Courier New" pitchFamily="49" charset="0"/>
              </a:rPr>
              <a:t>  return 0;                                                                                                                                   </a:t>
            </a:r>
          </a:p>
          <a:p>
            <a:pPr eaLnBrk="1" hangingPunct="1">
              <a:buFontTx/>
              <a:buNone/>
            </a:pPr>
            <a:r>
              <a:rPr lang="en-US" sz="1400" b="1" dirty="0" smtClean="0">
                <a:latin typeface="Courier New" pitchFamily="49" charset="0"/>
              </a:rPr>
              <a:t>} </a:t>
            </a:r>
          </a:p>
        </p:txBody>
      </p:sp>
      <p:sp>
        <p:nvSpPr>
          <p:cNvPr id="6147" name="Text Box 4"/>
          <p:cNvSpPr txBox="1">
            <a:spLocks noChangeArrowheads="1"/>
          </p:cNvSpPr>
          <p:nvPr/>
        </p:nvSpPr>
        <p:spPr bwMode="auto">
          <a:xfrm>
            <a:off x="6264332" y="3657600"/>
            <a:ext cx="2759089" cy="338554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sz="1600" b="0">
                <a:solidFill>
                  <a:srgbClr val="FFFF00"/>
                </a:solidFill>
                <a:latin typeface="Arial" charset="0"/>
              </a:rPr>
              <a:t>Fill in array values with loop </a:t>
            </a:r>
          </a:p>
        </p:txBody>
      </p:sp>
      <p:sp>
        <p:nvSpPr>
          <p:cNvPr id="6148" name="Line 5"/>
          <p:cNvSpPr>
            <a:spLocks noChangeShapeType="1"/>
          </p:cNvSpPr>
          <p:nvPr/>
        </p:nvSpPr>
        <p:spPr bwMode="auto">
          <a:xfrm flipH="1" flipV="1">
            <a:off x="4829232" y="3581400"/>
            <a:ext cx="1447800" cy="304800"/>
          </a:xfrm>
          <a:prstGeom prst="line">
            <a:avLst/>
          </a:prstGeom>
          <a:noFill/>
          <a:ln w="50800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600" b="0"/>
          </a:p>
        </p:txBody>
      </p:sp>
      <p:sp>
        <p:nvSpPr>
          <p:cNvPr id="6149" name="Text Box 6"/>
          <p:cNvSpPr txBox="1">
            <a:spLocks noChangeArrowheads="1"/>
          </p:cNvSpPr>
          <p:nvPr/>
        </p:nvSpPr>
        <p:spPr bwMode="auto">
          <a:xfrm>
            <a:off x="5578532" y="5257800"/>
            <a:ext cx="3023585" cy="338554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sz="1600" b="0">
                <a:solidFill>
                  <a:srgbClr val="FFFF00"/>
                </a:solidFill>
                <a:latin typeface="Arial" charset="0"/>
              </a:rPr>
              <a:t>Array vs. single instance delete</a:t>
            </a:r>
          </a:p>
        </p:txBody>
      </p:sp>
      <p:sp>
        <p:nvSpPr>
          <p:cNvPr id="6150" name="Line 7"/>
          <p:cNvSpPr>
            <a:spLocks noChangeShapeType="1"/>
          </p:cNvSpPr>
          <p:nvPr/>
        </p:nvSpPr>
        <p:spPr bwMode="auto">
          <a:xfrm flipH="1" flipV="1">
            <a:off x="4143432" y="5181600"/>
            <a:ext cx="1447800" cy="304800"/>
          </a:xfrm>
          <a:prstGeom prst="line">
            <a:avLst/>
          </a:prstGeom>
          <a:noFill/>
          <a:ln w="50800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151" name="Text Box 8"/>
          <p:cNvSpPr txBox="1">
            <a:spLocks noChangeArrowheads="1"/>
          </p:cNvSpPr>
          <p:nvPr/>
        </p:nvSpPr>
        <p:spPr bwMode="auto">
          <a:xfrm>
            <a:off x="6215120" y="2362200"/>
            <a:ext cx="2840842" cy="338554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sz="1600" b="0" dirty="0">
                <a:solidFill>
                  <a:srgbClr val="FFFF00"/>
                </a:solidFill>
                <a:latin typeface="Arial" charset="0"/>
              </a:rPr>
              <a:t>Array vs. single instance new</a:t>
            </a:r>
          </a:p>
        </p:txBody>
      </p:sp>
      <p:sp>
        <p:nvSpPr>
          <p:cNvPr id="6152" name="Line 9"/>
          <p:cNvSpPr>
            <a:spLocks noChangeShapeType="1"/>
          </p:cNvSpPr>
          <p:nvPr/>
        </p:nvSpPr>
        <p:spPr bwMode="auto">
          <a:xfrm flipH="1" flipV="1">
            <a:off x="5362632" y="2438400"/>
            <a:ext cx="865188" cy="152400"/>
          </a:xfrm>
          <a:prstGeom prst="line">
            <a:avLst/>
          </a:prstGeom>
          <a:noFill/>
          <a:ln w="50800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600" b="0"/>
          </a:p>
        </p:txBody>
      </p:sp>
      <p:sp>
        <p:nvSpPr>
          <p:cNvPr id="6153" name="Rectangle 11"/>
          <p:cNvSpPr>
            <a:spLocks noChangeArrowheads="1"/>
          </p:cNvSpPr>
          <p:nvPr/>
        </p:nvSpPr>
        <p:spPr bwMode="auto">
          <a:xfrm>
            <a:off x="2328862" y="171456"/>
            <a:ext cx="6357937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r>
              <a:rPr lang="en-US" sz="3200" dirty="0">
                <a:solidFill>
                  <a:srgbClr val="CC0000"/>
                </a:solidFill>
                <a:latin typeface="Arial" charset="0"/>
              </a:rPr>
              <a:t>Dynamic Allocation and De-allocation</a:t>
            </a:r>
          </a:p>
        </p:txBody>
      </p:sp>
    </p:spTree>
    <p:extLst>
      <p:ext uri="{BB962C8B-B14F-4D97-AF65-F5344CB8AC3E}">
        <p14:creationId xmlns:p14="http://schemas.microsoft.com/office/powerpoint/2010/main" val="4247247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sz="3200" smtClean="0">
                <a:latin typeface="Arial" charset="0"/>
                <a:cs typeface="Arial" charset="0"/>
              </a:rPr>
              <a:t>A Basic Issue: Aliasing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sz="1800" b="1" dirty="0" err="1" smtClean="0">
                <a:latin typeface="Courier New" pitchFamily="49" charset="0"/>
              </a:rPr>
              <a:t>int</a:t>
            </a:r>
            <a:r>
              <a:rPr lang="en-US" sz="1800" b="1" dirty="0" smtClean="0">
                <a:latin typeface="Courier New" pitchFamily="49" charset="0"/>
              </a:rPr>
              <a:t> main (</a:t>
            </a:r>
            <a:r>
              <a:rPr lang="en-US" sz="1800" b="1" dirty="0" err="1" smtClean="0">
                <a:latin typeface="Courier New" pitchFamily="49" charset="0"/>
              </a:rPr>
              <a:t>int</a:t>
            </a:r>
            <a:r>
              <a:rPr lang="en-US" sz="1800" b="1" dirty="0" smtClean="0">
                <a:latin typeface="Courier New" pitchFamily="49" charset="0"/>
              </a:rPr>
              <a:t> </a:t>
            </a:r>
            <a:r>
              <a:rPr lang="en-US" sz="1800" b="1" dirty="0" err="1" smtClean="0">
                <a:latin typeface="Courier New" pitchFamily="49" charset="0"/>
              </a:rPr>
              <a:t>argc</a:t>
            </a:r>
            <a:r>
              <a:rPr lang="en-US" sz="1800" b="1" dirty="0" smtClean="0">
                <a:latin typeface="Courier New" pitchFamily="49" charset="0"/>
              </a:rPr>
              <a:t>,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sz="1800" b="1" dirty="0" smtClean="0">
                <a:latin typeface="Courier New" pitchFamily="49" charset="0"/>
              </a:rPr>
              <a:t>          char **</a:t>
            </a:r>
            <a:r>
              <a:rPr lang="en-US" sz="1800" b="1" dirty="0" err="1" smtClean="0">
                <a:latin typeface="Courier New" pitchFamily="49" charset="0"/>
              </a:rPr>
              <a:t>argv</a:t>
            </a:r>
            <a:r>
              <a:rPr lang="en-US" sz="1800" b="1" dirty="0" smtClean="0">
                <a:latin typeface="Courier New" pitchFamily="49" charset="0"/>
              </a:rPr>
              <a:t>) {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sz="1800" b="1" dirty="0" smtClean="0">
                <a:latin typeface="Courier New" pitchFamily="49" charset="0"/>
              </a:rPr>
              <a:t>  </a:t>
            </a:r>
            <a:r>
              <a:rPr lang="en-US" sz="1800" b="1" dirty="0" err="1" smtClean="0">
                <a:latin typeface="Courier New" pitchFamily="49" charset="0"/>
              </a:rPr>
              <a:t>int</a:t>
            </a:r>
            <a:r>
              <a:rPr lang="en-US" sz="1800" b="1" dirty="0" smtClean="0">
                <a:latin typeface="Courier New" pitchFamily="49" charset="0"/>
              </a:rPr>
              <a:t> f;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sz="1800" b="1" dirty="0" smtClean="0">
                <a:latin typeface="Courier New" pitchFamily="49" charset="0"/>
              </a:rPr>
              <a:t>  </a:t>
            </a:r>
            <a:r>
              <a:rPr lang="en-US" sz="1800" b="1" dirty="0" err="1" smtClean="0">
                <a:latin typeface="Courier New" pitchFamily="49" charset="0"/>
              </a:rPr>
              <a:t>int</a:t>
            </a:r>
            <a:r>
              <a:rPr lang="en-US" sz="1800" b="1" dirty="0" smtClean="0">
                <a:latin typeface="Courier New" pitchFamily="49" charset="0"/>
              </a:rPr>
              <a:t> *p = &amp;f;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sz="1800" b="1" dirty="0" smtClean="0">
                <a:latin typeface="Courier New" pitchFamily="49" charset="0"/>
              </a:rPr>
              <a:t>  </a:t>
            </a:r>
            <a:r>
              <a:rPr lang="en-US" sz="1800" b="1" dirty="0" err="1" smtClean="0">
                <a:latin typeface="Courier New" pitchFamily="49" charset="0"/>
              </a:rPr>
              <a:t>int</a:t>
            </a:r>
            <a:r>
              <a:rPr lang="en-US" sz="1800" b="1" dirty="0" smtClean="0">
                <a:latin typeface="Courier New" pitchFamily="49" charset="0"/>
              </a:rPr>
              <a:t> &amp;r = f;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US" sz="1800" b="1" dirty="0" smtClean="0">
              <a:latin typeface="Courier New" pitchFamily="49" charset="0"/>
            </a:endParaRP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sz="1800" b="1" dirty="0" smtClean="0">
                <a:latin typeface="Courier New" pitchFamily="49" charset="0"/>
              </a:rPr>
              <a:t>  delete p;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US" sz="1800" b="1" dirty="0" smtClean="0">
              <a:latin typeface="Courier New" pitchFamily="49" charset="0"/>
            </a:endParaRP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sz="1800" b="1" dirty="0" smtClean="0">
                <a:latin typeface="Courier New" pitchFamily="49" charset="0"/>
              </a:rPr>
              <a:t>  return 0;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sz="1800" b="1" dirty="0" smtClean="0">
                <a:latin typeface="Courier New" pitchFamily="49" charset="0"/>
              </a:rPr>
              <a:t>}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US" sz="1800" b="1" dirty="0" smtClean="0">
              <a:latin typeface="Courier New" pitchFamily="49" charset="0"/>
            </a:endParaRP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US" sz="1800" b="1" dirty="0" smtClean="0">
              <a:latin typeface="Courier New" pitchFamily="49" charset="0"/>
            </a:endParaRPr>
          </a:p>
        </p:txBody>
      </p:sp>
      <p:sp>
        <p:nvSpPr>
          <p:cNvPr id="7172" name="Rectangle 4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4627435" y="2071285"/>
            <a:ext cx="4571985" cy="5257800"/>
          </a:xfrm>
        </p:spPr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sz="1600" b="1" dirty="0" smtClean="0">
                <a:latin typeface="Arial" charset="0"/>
              </a:rPr>
              <a:t>Multiple aliases for same object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1400" dirty="0" smtClean="0">
                <a:latin typeface="Arial" charset="0"/>
              </a:rPr>
              <a:t>f is a simple alias, the object itself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1400" dirty="0" smtClean="0">
                <a:latin typeface="Arial" charset="0"/>
              </a:rPr>
              <a:t>p is a variable holding a pointer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1400" dirty="0" smtClean="0">
                <a:latin typeface="Arial" charset="0"/>
              </a:rPr>
              <a:t>r is a variable holding a reference</a:t>
            </a:r>
          </a:p>
          <a:p>
            <a:pPr lvl="1" eaLnBrk="1" hangingPunct="1">
              <a:lnSpc>
                <a:spcPct val="90000"/>
              </a:lnSpc>
            </a:pPr>
            <a:endParaRPr lang="en-US" sz="1400" dirty="0" smtClean="0">
              <a:latin typeface="Arial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1600" b="1" dirty="0" smtClean="0">
                <a:latin typeface="Arial" charset="0"/>
              </a:rPr>
              <a:t>What happens when we call delete on p?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1400" dirty="0" smtClean="0">
                <a:latin typeface="Arial" charset="0"/>
              </a:rPr>
              <a:t>Destroy a stack variable (may get a bus error there if we’re lucky)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1400" dirty="0" smtClean="0">
                <a:latin typeface="Arial" charset="0"/>
              </a:rPr>
              <a:t>If not, we may crash in destructor of f at function exit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1400" dirty="0" smtClean="0">
                <a:latin typeface="Arial" charset="0"/>
              </a:rPr>
              <a:t>Or worse, a local stack corruption that may lead to problems later</a:t>
            </a:r>
          </a:p>
          <a:p>
            <a:pPr lvl="1" eaLnBrk="1" hangingPunct="1">
              <a:lnSpc>
                <a:spcPct val="90000"/>
              </a:lnSpc>
            </a:pPr>
            <a:endParaRPr lang="en-US" sz="1400" dirty="0" smtClean="0">
              <a:latin typeface="Arial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1600" b="1" dirty="0" smtClean="0">
                <a:latin typeface="Arial" charset="0"/>
              </a:rPr>
              <a:t>Problem: </a:t>
            </a:r>
            <a:r>
              <a:rPr lang="en-US" sz="1600" dirty="0" smtClean="0">
                <a:latin typeface="Arial" charset="0"/>
              </a:rPr>
              <a:t>object destroyed but another alias to it was then used</a:t>
            </a:r>
          </a:p>
        </p:txBody>
      </p:sp>
      <p:sp>
        <p:nvSpPr>
          <p:cNvPr id="7173" name="Text Box 21"/>
          <p:cNvSpPr txBox="1">
            <a:spLocks noChangeArrowheads="1"/>
          </p:cNvSpPr>
          <p:nvPr/>
        </p:nvSpPr>
        <p:spPr bwMode="auto">
          <a:xfrm>
            <a:off x="2687860" y="6096015"/>
            <a:ext cx="1107996" cy="40011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sz="2000" b="1" dirty="0" err="1" smtClean="0">
                <a:latin typeface="Courier New" pitchFamily="49" charset="0"/>
              </a:rPr>
              <a:t>int</a:t>
            </a:r>
            <a:r>
              <a:rPr lang="en-US" sz="2000" b="1" dirty="0" smtClean="0">
                <a:latin typeface="Courier New" pitchFamily="49" charset="0"/>
              </a:rPr>
              <a:t> </a:t>
            </a:r>
            <a:r>
              <a:rPr lang="en-US" sz="2000" b="1" dirty="0">
                <a:latin typeface="Courier New" pitchFamily="49" charset="0"/>
              </a:rPr>
              <a:t>*p</a:t>
            </a:r>
          </a:p>
        </p:txBody>
      </p:sp>
      <p:sp>
        <p:nvSpPr>
          <p:cNvPr id="7174" name="Text Box 22"/>
          <p:cNvSpPr txBox="1">
            <a:spLocks noChangeArrowheads="1"/>
          </p:cNvSpPr>
          <p:nvPr/>
        </p:nvSpPr>
        <p:spPr bwMode="auto">
          <a:xfrm>
            <a:off x="2687860" y="5181615"/>
            <a:ext cx="1107996" cy="40011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sz="2000" dirty="0" err="1" smtClean="0">
                <a:latin typeface="Courier New" pitchFamily="49" charset="0"/>
              </a:rPr>
              <a:t>int</a:t>
            </a:r>
            <a:r>
              <a:rPr lang="en-US" sz="2000" b="1" dirty="0" smtClean="0">
                <a:latin typeface="Courier New" pitchFamily="49" charset="0"/>
              </a:rPr>
              <a:t> </a:t>
            </a:r>
            <a:r>
              <a:rPr lang="en-US" sz="2000" b="1" dirty="0">
                <a:latin typeface="Courier New" pitchFamily="49" charset="0"/>
              </a:rPr>
              <a:t>&amp;r</a:t>
            </a:r>
          </a:p>
        </p:txBody>
      </p:sp>
      <p:sp>
        <p:nvSpPr>
          <p:cNvPr id="7175" name="Text Box 25"/>
          <p:cNvSpPr txBox="1">
            <a:spLocks noChangeArrowheads="1"/>
          </p:cNvSpPr>
          <p:nvPr/>
        </p:nvSpPr>
        <p:spPr bwMode="auto">
          <a:xfrm>
            <a:off x="4973860" y="5638815"/>
            <a:ext cx="954107" cy="40011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sz="2000" b="1" dirty="0" err="1" smtClean="0">
                <a:latin typeface="Courier New" pitchFamily="49" charset="0"/>
              </a:rPr>
              <a:t>int</a:t>
            </a:r>
            <a:r>
              <a:rPr lang="en-US" sz="2000" b="1" dirty="0" smtClean="0">
                <a:latin typeface="Courier New" pitchFamily="49" charset="0"/>
              </a:rPr>
              <a:t> </a:t>
            </a:r>
            <a:r>
              <a:rPr lang="en-US" sz="2000" b="1" dirty="0">
                <a:latin typeface="Courier New" pitchFamily="49" charset="0"/>
              </a:rPr>
              <a:t>f</a:t>
            </a:r>
          </a:p>
        </p:txBody>
      </p:sp>
      <p:sp>
        <p:nvSpPr>
          <p:cNvPr id="7176" name="Line 29"/>
          <p:cNvSpPr>
            <a:spLocks noChangeShapeType="1"/>
          </p:cNvSpPr>
          <p:nvPr/>
        </p:nvSpPr>
        <p:spPr bwMode="auto">
          <a:xfrm flipV="1">
            <a:off x="3983260" y="6019815"/>
            <a:ext cx="990600" cy="304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2000"/>
          </a:p>
        </p:txBody>
      </p:sp>
      <p:sp>
        <p:nvSpPr>
          <p:cNvPr id="7177" name="Line 30"/>
          <p:cNvSpPr>
            <a:spLocks noChangeShapeType="1"/>
          </p:cNvSpPr>
          <p:nvPr/>
        </p:nvSpPr>
        <p:spPr bwMode="auto">
          <a:xfrm>
            <a:off x="3983260" y="5410215"/>
            <a:ext cx="990600" cy="304800"/>
          </a:xfrm>
          <a:prstGeom prst="line">
            <a:avLst/>
          </a:prstGeom>
          <a:noFill/>
          <a:ln w="38100">
            <a:solidFill>
              <a:schemeClr val="tx1"/>
            </a:solidFill>
            <a:prstDash val="sysDot"/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3293555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sz="3200" smtClean="0">
                <a:latin typeface="Arial" charset="0"/>
                <a:cs typeface="Arial" charset="0"/>
              </a:rPr>
              <a:t>Memory Initialization Errors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endParaRPr lang="en-US" sz="1800" b="1" dirty="0" smtClean="0">
              <a:latin typeface="Courier New" pitchFamily="49" charset="0"/>
            </a:endParaRPr>
          </a:p>
          <a:p>
            <a:pPr eaLnBrk="1" hangingPunct="1">
              <a:buFontTx/>
              <a:buNone/>
            </a:pPr>
            <a:r>
              <a:rPr lang="en-US" sz="1800" b="1" dirty="0" err="1" smtClean="0">
                <a:latin typeface="Courier New" pitchFamily="49" charset="0"/>
              </a:rPr>
              <a:t>int</a:t>
            </a:r>
            <a:r>
              <a:rPr lang="en-US" sz="1800" b="1" dirty="0" smtClean="0">
                <a:latin typeface="Courier New" pitchFamily="49" charset="0"/>
              </a:rPr>
              <a:t> main(</a:t>
            </a:r>
            <a:r>
              <a:rPr lang="en-US" sz="1800" b="1" dirty="0" err="1" smtClean="0">
                <a:latin typeface="Courier New" pitchFamily="49" charset="0"/>
              </a:rPr>
              <a:t>int</a:t>
            </a:r>
            <a:r>
              <a:rPr lang="en-US" sz="1800" b="1" dirty="0" smtClean="0">
                <a:latin typeface="Courier New" pitchFamily="49" charset="0"/>
              </a:rPr>
              <a:t> </a:t>
            </a:r>
            <a:r>
              <a:rPr lang="en-US" sz="1800" b="1" dirty="0" err="1" smtClean="0">
                <a:latin typeface="Courier New" pitchFamily="49" charset="0"/>
              </a:rPr>
              <a:t>argc</a:t>
            </a:r>
            <a:r>
              <a:rPr lang="en-US" sz="1800" b="1" dirty="0" smtClean="0">
                <a:latin typeface="Courier New" pitchFamily="49" charset="0"/>
              </a:rPr>
              <a:t>, char **</a:t>
            </a:r>
            <a:r>
              <a:rPr lang="en-US" sz="1800" b="1" dirty="0" err="1" smtClean="0">
                <a:latin typeface="Courier New" pitchFamily="49" charset="0"/>
              </a:rPr>
              <a:t>argv</a:t>
            </a:r>
            <a:r>
              <a:rPr lang="en-US" sz="1800" b="1" dirty="0" smtClean="0">
                <a:latin typeface="Courier New" pitchFamily="49" charset="0"/>
              </a:rPr>
              <a:t>) {</a:t>
            </a:r>
          </a:p>
          <a:p>
            <a:pPr eaLnBrk="1" hangingPunct="1">
              <a:buFontTx/>
              <a:buNone/>
            </a:pPr>
            <a:r>
              <a:rPr lang="en-US" sz="1800" b="1" dirty="0" smtClean="0">
                <a:latin typeface="Courier New" pitchFamily="49" charset="0"/>
              </a:rPr>
              <a:t>  </a:t>
            </a:r>
            <a:r>
              <a:rPr lang="en-US" sz="1800" b="1" dirty="0" err="1" smtClean="0">
                <a:latin typeface="Courier New" pitchFamily="49" charset="0"/>
              </a:rPr>
              <a:t>int</a:t>
            </a:r>
            <a:r>
              <a:rPr lang="en-US" sz="1800" b="1" dirty="0" smtClean="0">
                <a:latin typeface="Courier New" pitchFamily="49" charset="0"/>
              </a:rPr>
              <a:t> *f;</a:t>
            </a:r>
          </a:p>
          <a:p>
            <a:pPr eaLnBrk="1" hangingPunct="1">
              <a:buFontTx/>
              <a:buNone/>
            </a:pPr>
            <a:r>
              <a:rPr lang="en-US" sz="1800" b="1" dirty="0" smtClean="0">
                <a:latin typeface="Courier New" pitchFamily="49" charset="0"/>
              </a:rPr>
              <a:t>  </a:t>
            </a:r>
            <a:r>
              <a:rPr lang="en-US" sz="1800" b="1" dirty="0" err="1" smtClean="0">
                <a:latin typeface="Courier New" pitchFamily="49" charset="0"/>
              </a:rPr>
              <a:t>cout</a:t>
            </a:r>
            <a:r>
              <a:rPr lang="en-US" sz="1800" b="1" dirty="0" smtClean="0">
                <a:latin typeface="Courier New" pitchFamily="49" charset="0"/>
              </a:rPr>
              <a:t> &lt;&lt; </a:t>
            </a:r>
            <a:r>
              <a:rPr lang="en-US" sz="1800" b="1" dirty="0" smtClean="0">
                <a:solidFill>
                  <a:srgbClr val="0070C0"/>
                </a:solidFill>
                <a:latin typeface="Courier New" pitchFamily="49" charset="0"/>
              </a:rPr>
              <a:t>*f </a:t>
            </a:r>
            <a:r>
              <a:rPr lang="en-US" sz="1800" b="1" dirty="0" smtClean="0">
                <a:latin typeface="Courier New" pitchFamily="49" charset="0"/>
              </a:rPr>
              <a:t>&lt;&lt; </a:t>
            </a:r>
            <a:r>
              <a:rPr lang="en-US" sz="1800" b="1" dirty="0" err="1" smtClean="0">
                <a:latin typeface="Courier New" pitchFamily="49" charset="0"/>
              </a:rPr>
              <a:t>endl</a:t>
            </a:r>
            <a:r>
              <a:rPr lang="en-US" sz="1800" b="1" dirty="0" smtClean="0">
                <a:latin typeface="Courier New" pitchFamily="49" charset="0"/>
              </a:rPr>
              <a:t>;</a:t>
            </a:r>
          </a:p>
          <a:p>
            <a:pPr eaLnBrk="1" hangingPunct="1">
              <a:buFontTx/>
              <a:buNone/>
            </a:pPr>
            <a:r>
              <a:rPr lang="en-US" sz="1800" b="1" dirty="0" smtClean="0">
                <a:latin typeface="Courier New" pitchFamily="49" charset="0"/>
              </a:rPr>
              <a:t>  for (</a:t>
            </a:r>
            <a:r>
              <a:rPr lang="en-US" sz="1800" b="1" dirty="0" err="1" smtClean="0">
                <a:latin typeface="Courier New" pitchFamily="49" charset="0"/>
              </a:rPr>
              <a:t>int</a:t>
            </a:r>
            <a:r>
              <a:rPr lang="en-US" sz="1800" b="1" dirty="0" smtClean="0">
                <a:latin typeface="Courier New" pitchFamily="49" charset="0"/>
              </a:rPr>
              <a:t> </a:t>
            </a:r>
            <a:r>
              <a:rPr lang="en-US" sz="1800" b="1" dirty="0" err="1" smtClean="0">
                <a:latin typeface="Courier New" pitchFamily="49" charset="0"/>
              </a:rPr>
              <a:t>i</a:t>
            </a:r>
            <a:r>
              <a:rPr lang="en-US" sz="1800" b="1" dirty="0" smtClean="0">
                <a:latin typeface="Courier New" pitchFamily="49" charset="0"/>
              </a:rPr>
              <a:t>; </a:t>
            </a:r>
            <a:r>
              <a:rPr lang="en-US" sz="1800" b="1" dirty="0" err="1" smtClean="0">
                <a:latin typeface="Courier New" pitchFamily="49" charset="0"/>
              </a:rPr>
              <a:t>i</a:t>
            </a:r>
            <a:r>
              <a:rPr lang="en-US" sz="1800" b="1" dirty="0" smtClean="0">
                <a:latin typeface="Courier New" pitchFamily="49" charset="0"/>
              </a:rPr>
              <a:t> &lt; </a:t>
            </a:r>
            <a:r>
              <a:rPr lang="en-US" sz="1800" b="1" dirty="0" err="1" smtClean="0">
                <a:latin typeface="Courier New" pitchFamily="49" charset="0"/>
              </a:rPr>
              <a:t>argc</a:t>
            </a:r>
            <a:r>
              <a:rPr lang="en-US" sz="1800" b="1" dirty="0" smtClean="0">
                <a:latin typeface="Courier New" pitchFamily="49" charset="0"/>
              </a:rPr>
              <a:t>; ++</a:t>
            </a:r>
            <a:r>
              <a:rPr lang="en-US" sz="1800" b="1" dirty="0" err="1" smtClean="0">
                <a:latin typeface="Courier New" pitchFamily="49" charset="0"/>
              </a:rPr>
              <a:t>i</a:t>
            </a:r>
            <a:r>
              <a:rPr lang="en-US" sz="1800" b="1" dirty="0" smtClean="0">
                <a:latin typeface="Courier New" pitchFamily="49" charset="0"/>
              </a:rPr>
              <a:t>)</a:t>
            </a:r>
          </a:p>
          <a:p>
            <a:pPr eaLnBrk="1" hangingPunct="1">
              <a:buFontTx/>
              <a:buNone/>
            </a:pPr>
            <a:r>
              <a:rPr lang="en-US" sz="1800" b="1" dirty="0" smtClean="0">
                <a:latin typeface="Courier New" pitchFamily="49" charset="0"/>
              </a:rPr>
              <a:t>    </a:t>
            </a:r>
            <a:r>
              <a:rPr lang="en-US" sz="1800" b="1" dirty="0" err="1" smtClean="0">
                <a:latin typeface="Courier New" pitchFamily="49" charset="0"/>
              </a:rPr>
              <a:t>cout</a:t>
            </a:r>
            <a:r>
              <a:rPr lang="en-US" sz="1800" b="1" dirty="0" smtClean="0">
                <a:latin typeface="Courier New" pitchFamily="49" charset="0"/>
              </a:rPr>
              <a:t> &lt;&lt; </a:t>
            </a:r>
            <a:r>
              <a:rPr lang="en-US" sz="1800" b="1" dirty="0" err="1" smtClean="0">
                <a:latin typeface="Courier New" pitchFamily="49" charset="0"/>
              </a:rPr>
              <a:t>argv</a:t>
            </a:r>
            <a:r>
              <a:rPr lang="en-US" sz="1800" b="1" dirty="0" smtClean="0">
                <a:latin typeface="Courier New" pitchFamily="49" charset="0"/>
              </a:rPr>
              <a:t> [</a:t>
            </a:r>
            <a:r>
              <a:rPr lang="en-US" sz="1800" b="1" dirty="0" err="1" smtClean="0">
                <a:latin typeface="Courier New" pitchFamily="49" charset="0"/>
              </a:rPr>
              <a:t>i</a:t>
            </a:r>
            <a:r>
              <a:rPr lang="en-US" sz="1800" b="1" dirty="0" smtClean="0">
                <a:latin typeface="Courier New" pitchFamily="49" charset="0"/>
              </a:rPr>
              <a:t>] &lt;&lt; </a:t>
            </a:r>
            <a:r>
              <a:rPr lang="en-US" sz="1800" b="1" dirty="0" err="1" smtClean="0">
                <a:latin typeface="Courier New" pitchFamily="49" charset="0"/>
              </a:rPr>
              <a:t>endl</a:t>
            </a:r>
            <a:r>
              <a:rPr lang="en-US" sz="1800" b="1" dirty="0" smtClean="0">
                <a:latin typeface="Courier New" pitchFamily="49" charset="0"/>
              </a:rPr>
              <a:t>;</a:t>
            </a:r>
          </a:p>
          <a:p>
            <a:pPr eaLnBrk="1" hangingPunct="1">
              <a:buFontTx/>
              <a:buNone/>
            </a:pPr>
            <a:r>
              <a:rPr lang="en-US" sz="1800" b="1" dirty="0" smtClean="0">
                <a:latin typeface="Courier New" pitchFamily="49" charset="0"/>
              </a:rPr>
              <a:t>  return 0;</a:t>
            </a:r>
          </a:p>
          <a:p>
            <a:pPr eaLnBrk="1" hangingPunct="1">
              <a:buFontTx/>
              <a:buNone/>
            </a:pPr>
            <a:r>
              <a:rPr lang="en-US" sz="1800" b="1" dirty="0" smtClean="0">
                <a:latin typeface="Courier New" pitchFamily="49" charset="0"/>
              </a:rPr>
              <a:t>}</a:t>
            </a:r>
          </a:p>
          <a:p>
            <a:pPr eaLnBrk="1" hangingPunct="1">
              <a:buFontTx/>
              <a:buNone/>
            </a:pPr>
            <a:endParaRPr lang="en-US" sz="1800" b="1" dirty="0" smtClean="0">
              <a:latin typeface="Courier New" pitchFamily="49" charset="0"/>
            </a:endParaRPr>
          </a:p>
          <a:p>
            <a:pPr eaLnBrk="1" hangingPunct="1">
              <a:buFontTx/>
              <a:buNone/>
            </a:pPr>
            <a:endParaRPr lang="en-US" sz="1800" b="1" dirty="0" smtClean="0">
              <a:latin typeface="Courier New" pitchFamily="49" charset="0"/>
            </a:endParaRPr>
          </a:p>
        </p:txBody>
      </p:sp>
      <p:sp>
        <p:nvSpPr>
          <p:cNvPr id="8196" name="Rectangle 4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2493818" y="4017818"/>
            <a:ext cx="6650182" cy="4710631"/>
          </a:xfrm>
        </p:spPr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sz="1600" b="1" dirty="0" smtClean="0">
                <a:latin typeface="Arial" charset="0"/>
              </a:rPr>
              <a:t>Heap and stack memory is not initialized for us in C++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1600" dirty="0" smtClean="0">
                <a:latin typeface="Arial" charset="0"/>
              </a:rPr>
              <a:t>Get whatever was out in memory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1600" dirty="0" smtClean="0">
                <a:latin typeface="Arial" charset="0"/>
              </a:rPr>
              <a:t>Unless we initialize it ourselves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1600" dirty="0" smtClean="0">
                <a:latin typeface="Arial" charset="0"/>
              </a:rPr>
              <a:t>So we should always do so</a:t>
            </a:r>
          </a:p>
          <a:p>
            <a:pPr lvl="1" eaLnBrk="1" hangingPunct="1">
              <a:lnSpc>
                <a:spcPct val="90000"/>
              </a:lnSpc>
            </a:pPr>
            <a:endParaRPr lang="en-US" sz="1600" dirty="0" smtClean="0">
              <a:latin typeface="Arial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1600" b="1" dirty="0" smtClean="0">
                <a:latin typeface="Arial" charset="0"/>
              </a:rPr>
              <a:t>What happens when we dereference pointer f?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1600" dirty="0" smtClean="0">
                <a:latin typeface="Arial" charset="0"/>
              </a:rPr>
              <a:t>If we’re lucky, a program crash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1600" dirty="0" smtClean="0">
                <a:latin typeface="Arial" charset="0"/>
              </a:rPr>
              <a:t>If not, we get bad output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1600" dirty="0" smtClean="0">
                <a:latin typeface="Arial" charset="0"/>
              </a:rPr>
              <a:t>Or worse, a local over-write, leading to problems later</a:t>
            </a:r>
          </a:p>
          <a:p>
            <a:pPr eaLnBrk="1" hangingPunct="1">
              <a:lnSpc>
                <a:spcPct val="90000"/>
              </a:lnSpc>
            </a:pPr>
            <a:r>
              <a:rPr lang="en-US" sz="1800" dirty="0" smtClean="0">
                <a:latin typeface="Arial" charset="0"/>
              </a:rPr>
              <a:t>Is there anything else wrong with this code?</a:t>
            </a:r>
          </a:p>
        </p:txBody>
      </p:sp>
    </p:spTree>
    <p:extLst>
      <p:ext uri="{BB962C8B-B14F-4D97-AF65-F5344CB8AC3E}">
        <p14:creationId xmlns:p14="http://schemas.microsoft.com/office/powerpoint/2010/main" val="819435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sz="3200" smtClean="0">
                <a:latin typeface="Arial" charset="0"/>
                <a:cs typeface="Arial" charset="0"/>
              </a:rPr>
              <a:t>Memory Initialization Errors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endParaRPr lang="en-US" sz="1800" dirty="0" smtClean="0">
              <a:latin typeface="Courier New" pitchFamily="49" charset="0"/>
            </a:endParaRPr>
          </a:p>
          <a:p>
            <a:pPr eaLnBrk="1" hangingPunct="1">
              <a:buFontTx/>
              <a:buNone/>
            </a:pPr>
            <a:r>
              <a:rPr lang="en-US" sz="1800" dirty="0" err="1" smtClean="0">
                <a:latin typeface="Courier New" pitchFamily="49" charset="0"/>
              </a:rPr>
              <a:t>int</a:t>
            </a:r>
            <a:r>
              <a:rPr lang="en-US" sz="1800" dirty="0" smtClean="0">
                <a:latin typeface="Courier New" pitchFamily="49" charset="0"/>
              </a:rPr>
              <a:t> main(</a:t>
            </a:r>
            <a:r>
              <a:rPr lang="en-US" sz="1800" dirty="0" err="1" smtClean="0">
                <a:latin typeface="Courier New" pitchFamily="49" charset="0"/>
              </a:rPr>
              <a:t>int</a:t>
            </a:r>
            <a:r>
              <a:rPr lang="en-US" sz="1800" dirty="0" smtClean="0">
                <a:latin typeface="Courier New" pitchFamily="49" charset="0"/>
              </a:rPr>
              <a:t> </a:t>
            </a:r>
            <a:r>
              <a:rPr lang="en-US" sz="1800" dirty="0" err="1" smtClean="0">
                <a:latin typeface="Courier New" pitchFamily="49" charset="0"/>
              </a:rPr>
              <a:t>argc</a:t>
            </a:r>
            <a:r>
              <a:rPr lang="en-US" sz="1800" dirty="0" smtClean="0">
                <a:latin typeface="Courier New" pitchFamily="49" charset="0"/>
              </a:rPr>
              <a:t>, char **</a:t>
            </a:r>
            <a:r>
              <a:rPr lang="en-US" sz="1800" dirty="0" err="1" smtClean="0">
                <a:latin typeface="Courier New" pitchFamily="49" charset="0"/>
              </a:rPr>
              <a:t>argv</a:t>
            </a:r>
            <a:r>
              <a:rPr lang="en-US" sz="1800" dirty="0" smtClean="0">
                <a:latin typeface="Courier New" pitchFamily="49" charset="0"/>
              </a:rPr>
              <a:t>) {</a:t>
            </a:r>
          </a:p>
          <a:p>
            <a:pPr eaLnBrk="1" hangingPunct="1">
              <a:buFontTx/>
              <a:buNone/>
            </a:pPr>
            <a:r>
              <a:rPr lang="en-US" sz="1800" dirty="0" smtClean="0">
                <a:latin typeface="Courier New" pitchFamily="49" charset="0"/>
              </a:rPr>
              <a:t>  </a:t>
            </a:r>
            <a:r>
              <a:rPr lang="en-US" sz="1800" dirty="0" err="1" smtClean="0">
                <a:latin typeface="Courier New" pitchFamily="49" charset="0"/>
              </a:rPr>
              <a:t>int</a:t>
            </a:r>
            <a:r>
              <a:rPr lang="en-US" sz="1800" dirty="0" smtClean="0">
                <a:latin typeface="Courier New" pitchFamily="49" charset="0"/>
              </a:rPr>
              <a:t> *f;</a:t>
            </a:r>
          </a:p>
          <a:p>
            <a:pPr eaLnBrk="1" hangingPunct="1">
              <a:buFontTx/>
              <a:buNone/>
            </a:pPr>
            <a:r>
              <a:rPr lang="en-US" sz="1800" dirty="0" smtClean="0">
                <a:latin typeface="Courier New" pitchFamily="49" charset="0"/>
              </a:rPr>
              <a:t>  </a:t>
            </a:r>
            <a:r>
              <a:rPr lang="en-US" sz="1800" dirty="0" err="1" smtClean="0">
                <a:latin typeface="Courier New" pitchFamily="49" charset="0"/>
              </a:rPr>
              <a:t>cout</a:t>
            </a:r>
            <a:r>
              <a:rPr lang="en-US" sz="1800" dirty="0" smtClean="0">
                <a:latin typeface="Courier New" pitchFamily="49" charset="0"/>
              </a:rPr>
              <a:t> &lt;&lt; *f &lt;&lt; </a:t>
            </a:r>
            <a:r>
              <a:rPr lang="en-US" sz="1800" dirty="0" err="1" smtClean="0">
                <a:latin typeface="Courier New" pitchFamily="49" charset="0"/>
              </a:rPr>
              <a:t>endl</a:t>
            </a:r>
            <a:r>
              <a:rPr lang="en-US" sz="1800" dirty="0" smtClean="0">
                <a:latin typeface="Courier New" pitchFamily="49" charset="0"/>
              </a:rPr>
              <a:t>;</a:t>
            </a:r>
          </a:p>
          <a:p>
            <a:pPr eaLnBrk="1" hangingPunct="1">
              <a:buFontTx/>
              <a:buNone/>
            </a:pPr>
            <a:r>
              <a:rPr lang="en-US" sz="1800" dirty="0" smtClean="0">
                <a:latin typeface="Courier New" pitchFamily="49" charset="0"/>
              </a:rPr>
              <a:t>  for (</a:t>
            </a:r>
            <a:r>
              <a:rPr lang="en-US" sz="1800" dirty="0" err="1" smtClean="0">
                <a:latin typeface="Courier New" pitchFamily="49" charset="0"/>
              </a:rPr>
              <a:t>int</a:t>
            </a:r>
            <a:r>
              <a:rPr lang="en-US" sz="1800" dirty="0" smtClean="0">
                <a:latin typeface="Courier New" pitchFamily="49" charset="0"/>
              </a:rPr>
              <a:t> </a:t>
            </a:r>
            <a:r>
              <a:rPr lang="en-US" sz="1800" dirty="0" err="1" smtClean="0">
                <a:latin typeface="Courier New" pitchFamily="49" charset="0"/>
              </a:rPr>
              <a:t>i</a:t>
            </a:r>
            <a:r>
              <a:rPr lang="en-US" sz="1800" dirty="0" smtClean="0">
                <a:latin typeface="Courier New" pitchFamily="49" charset="0"/>
              </a:rPr>
              <a:t>; </a:t>
            </a:r>
            <a:r>
              <a:rPr lang="en-US" sz="1800" dirty="0" err="1" smtClean="0">
                <a:latin typeface="Courier New" pitchFamily="49" charset="0"/>
              </a:rPr>
              <a:t>i</a:t>
            </a:r>
            <a:r>
              <a:rPr lang="en-US" sz="1800" dirty="0" smtClean="0">
                <a:latin typeface="Courier New" pitchFamily="49" charset="0"/>
              </a:rPr>
              <a:t> &lt; </a:t>
            </a:r>
            <a:r>
              <a:rPr lang="en-US" sz="1800" dirty="0" err="1" smtClean="0">
                <a:latin typeface="Courier New" pitchFamily="49" charset="0"/>
              </a:rPr>
              <a:t>argc</a:t>
            </a:r>
            <a:r>
              <a:rPr lang="en-US" sz="1800" dirty="0" smtClean="0">
                <a:latin typeface="Courier New" pitchFamily="49" charset="0"/>
              </a:rPr>
              <a:t>; ++</a:t>
            </a:r>
            <a:r>
              <a:rPr lang="en-US" sz="1800" dirty="0" err="1" smtClean="0">
                <a:latin typeface="Courier New" pitchFamily="49" charset="0"/>
              </a:rPr>
              <a:t>i</a:t>
            </a:r>
            <a:r>
              <a:rPr lang="en-US" sz="1800" dirty="0" smtClean="0">
                <a:latin typeface="Courier New" pitchFamily="49" charset="0"/>
              </a:rPr>
              <a:t>)</a:t>
            </a:r>
          </a:p>
          <a:p>
            <a:pPr eaLnBrk="1" hangingPunct="1">
              <a:buFontTx/>
              <a:buNone/>
            </a:pPr>
            <a:r>
              <a:rPr lang="en-US" sz="1800" dirty="0" smtClean="0">
                <a:latin typeface="Courier New" pitchFamily="49" charset="0"/>
              </a:rPr>
              <a:t>    </a:t>
            </a:r>
            <a:r>
              <a:rPr lang="en-US" sz="1800" dirty="0" err="1" smtClean="0">
                <a:latin typeface="Courier New" pitchFamily="49" charset="0"/>
              </a:rPr>
              <a:t>cout</a:t>
            </a:r>
            <a:r>
              <a:rPr lang="en-US" sz="1800" dirty="0" smtClean="0">
                <a:latin typeface="Courier New" pitchFamily="49" charset="0"/>
              </a:rPr>
              <a:t> &lt;&lt; </a:t>
            </a:r>
            <a:r>
              <a:rPr lang="en-US" sz="1800" dirty="0" err="1" smtClean="0">
                <a:latin typeface="Courier New" pitchFamily="49" charset="0"/>
              </a:rPr>
              <a:t>argv</a:t>
            </a:r>
            <a:r>
              <a:rPr lang="en-US" sz="1800" dirty="0" smtClean="0">
                <a:latin typeface="Courier New" pitchFamily="49" charset="0"/>
              </a:rPr>
              <a:t> [</a:t>
            </a:r>
            <a:r>
              <a:rPr lang="en-US" sz="1800" dirty="0" err="1" smtClean="0">
                <a:latin typeface="Courier New" pitchFamily="49" charset="0"/>
              </a:rPr>
              <a:t>i</a:t>
            </a:r>
            <a:r>
              <a:rPr lang="en-US" sz="1800" dirty="0" smtClean="0">
                <a:latin typeface="Courier New" pitchFamily="49" charset="0"/>
              </a:rPr>
              <a:t>] &lt;&lt; </a:t>
            </a:r>
            <a:r>
              <a:rPr lang="en-US" sz="1800" dirty="0" err="1" smtClean="0">
                <a:latin typeface="Courier New" pitchFamily="49" charset="0"/>
              </a:rPr>
              <a:t>endl</a:t>
            </a:r>
            <a:r>
              <a:rPr lang="en-US" sz="1800" dirty="0" smtClean="0">
                <a:latin typeface="Courier New" pitchFamily="49" charset="0"/>
              </a:rPr>
              <a:t>;</a:t>
            </a:r>
          </a:p>
          <a:p>
            <a:pPr eaLnBrk="1" hangingPunct="1">
              <a:buFontTx/>
              <a:buNone/>
            </a:pPr>
            <a:r>
              <a:rPr lang="en-US" sz="1800" dirty="0" smtClean="0">
                <a:latin typeface="Courier New" pitchFamily="49" charset="0"/>
              </a:rPr>
              <a:t>  return 0;</a:t>
            </a:r>
          </a:p>
          <a:p>
            <a:pPr eaLnBrk="1" hangingPunct="1">
              <a:buFontTx/>
              <a:buNone/>
            </a:pPr>
            <a:r>
              <a:rPr lang="en-US" sz="1800" dirty="0" smtClean="0">
                <a:latin typeface="Courier New" pitchFamily="49" charset="0"/>
              </a:rPr>
              <a:t>}</a:t>
            </a:r>
          </a:p>
          <a:p>
            <a:pPr eaLnBrk="1" hangingPunct="1">
              <a:buFontTx/>
              <a:buNone/>
            </a:pPr>
            <a:endParaRPr lang="en-US" sz="1800" b="1" dirty="0">
              <a:latin typeface="Courier New" pitchFamily="49" charset="0"/>
            </a:endParaRPr>
          </a:p>
          <a:p>
            <a:pPr eaLnBrk="1" hangingPunct="1">
              <a:buFontTx/>
              <a:buNone/>
            </a:pPr>
            <a:endParaRPr lang="en-US" sz="1800" b="1" dirty="0" smtClean="0">
              <a:latin typeface="Courier New" pitchFamily="49" charset="0"/>
            </a:endParaRPr>
          </a:p>
          <a:p>
            <a:pPr eaLnBrk="1" hangingPunct="1">
              <a:buFontTx/>
              <a:buNone/>
            </a:pPr>
            <a:endParaRPr lang="en-US" sz="1800" b="1" dirty="0" smtClean="0">
              <a:latin typeface="Courier New" pitchFamily="49" charset="0"/>
            </a:endParaRPr>
          </a:p>
          <a:p>
            <a:pPr eaLnBrk="1" hangingPunct="1">
              <a:buFontTx/>
              <a:buNone/>
            </a:pPr>
            <a:endParaRPr lang="en-US" sz="1800" b="1" dirty="0" smtClean="0">
              <a:latin typeface="Courier New" pitchFamily="49" charset="0"/>
            </a:endParaRPr>
          </a:p>
        </p:txBody>
      </p:sp>
      <p:sp>
        <p:nvSpPr>
          <p:cNvPr id="9220" name="Rectangle 4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2590800" y="4059389"/>
            <a:ext cx="6553200" cy="2272145"/>
          </a:xfrm>
        </p:spPr>
        <p:txBody>
          <a:bodyPr>
            <a:normAutofit fontScale="92500" lnSpcReduction="20000"/>
          </a:bodyPr>
          <a:lstStyle/>
          <a:p>
            <a:pPr eaLnBrk="1" hangingPunct="1">
              <a:lnSpc>
                <a:spcPct val="90000"/>
              </a:lnSpc>
            </a:pPr>
            <a:r>
              <a:rPr lang="en-US" sz="1700" b="1" dirty="0" smtClean="0">
                <a:latin typeface="Arial" charset="0"/>
              </a:rPr>
              <a:t>Heap and stack memory is not initialized for us in C++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1600" dirty="0" smtClean="0">
                <a:latin typeface="Arial" charset="0"/>
              </a:rPr>
              <a:t>Get whatever was out in memory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1600" dirty="0" smtClean="0">
                <a:latin typeface="Arial" charset="0"/>
              </a:rPr>
              <a:t>Unless we initialize it ourselves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1600" dirty="0" smtClean="0">
                <a:latin typeface="Arial" charset="0"/>
              </a:rPr>
              <a:t>So we should always do so</a:t>
            </a:r>
          </a:p>
          <a:p>
            <a:pPr lvl="1" eaLnBrk="1" hangingPunct="1">
              <a:lnSpc>
                <a:spcPct val="90000"/>
              </a:lnSpc>
            </a:pPr>
            <a:endParaRPr lang="en-US" sz="1600" dirty="0" smtClean="0">
              <a:latin typeface="Arial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1700" b="1" dirty="0" smtClean="0">
                <a:latin typeface="Arial" charset="0"/>
              </a:rPr>
              <a:t>What happens when we dereference pointer f?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1600" dirty="0" smtClean="0">
                <a:latin typeface="Arial" charset="0"/>
              </a:rPr>
              <a:t>If we’re lucky, a program crash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1600" dirty="0" smtClean="0">
                <a:latin typeface="Arial" charset="0"/>
              </a:rPr>
              <a:t>If not, we get bad output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1600" dirty="0" smtClean="0">
                <a:latin typeface="Arial" charset="0"/>
              </a:rPr>
              <a:t>Or worse, a local over-write, leading to problems later</a:t>
            </a:r>
          </a:p>
          <a:p>
            <a:pPr eaLnBrk="1" hangingPunct="1">
              <a:lnSpc>
                <a:spcPct val="90000"/>
              </a:lnSpc>
            </a:pPr>
            <a:r>
              <a:rPr lang="en-US" sz="1800" dirty="0" smtClean="0">
                <a:latin typeface="Arial" charset="0"/>
              </a:rPr>
              <a:t>Is there anything else wrong with this code?</a:t>
            </a:r>
          </a:p>
        </p:txBody>
      </p:sp>
    </p:spTree>
    <p:extLst>
      <p:ext uri="{BB962C8B-B14F-4D97-AF65-F5344CB8AC3E}">
        <p14:creationId xmlns:p14="http://schemas.microsoft.com/office/powerpoint/2010/main" val="1548292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sz="3200" smtClean="0">
                <a:latin typeface="Arial" charset="0"/>
                <a:cs typeface="Arial" charset="0"/>
              </a:rPr>
              <a:t>Memory Lifetime Errors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idx="1"/>
          </p:nvPr>
        </p:nvSpPr>
        <p:spPr>
          <a:xfrm>
            <a:off x="2590800" y="1219200"/>
            <a:ext cx="2978727" cy="4906963"/>
          </a:xfrm>
        </p:spPr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sz="1600" dirty="0" err="1" smtClean="0">
                <a:latin typeface="Courier New" pitchFamily="49" charset="0"/>
              </a:rPr>
              <a:t>int</a:t>
            </a:r>
            <a:r>
              <a:rPr lang="en-US" sz="1600" dirty="0" smtClean="0">
                <a:latin typeface="Courier New" pitchFamily="49" charset="0"/>
              </a:rPr>
              <a:t> *bad() {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sz="1600" dirty="0" smtClean="0">
                <a:latin typeface="Courier New" pitchFamily="49" charset="0"/>
              </a:rPr>
              <a:t>  </a:t>
            </a:r>
            <a:r>
              <a:rPr lang="en-US" sz="1600" dirty="0" err="1" smtClean="0">
                <a:latin typeface="Courier New" pitchFamily="49" charset="0"/>
              </a:rPr>
              <a:t>int</a:t>
            </a:r>
            <a:r>
              <a:rPr lang="en-US" sz="1600" dirty="0" smtClean="0">
                <a:latin typeface="Courier New" pitchFamily="49" charset="0"/>
              </a:rPr>
              <a:t> f;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sz="1600" dirty="0" smtClean="0">
                <a:latin typeface="Courier New" pitchFamily="49" charset="0"/>
              </a:rPr>
              <a:t>  return &amp;f;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sz="1600" dirty="0" smtClean="0">
                <a:latin typeface="Courier New" pitchFamily="49" charset="0"/>
              </a:rPr>
              <a:t>}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sz="1600" dirty="0" err="1" smtClean="0">
                <a:latin typeface="Courier New" pitchFamily="49" charset="0"/>
              </a:rPr>
              <a:t>int</a:t>
            </a:r>
            <a:r>
              <a:rPr lang="en-US" sz="1600" dirty="0" smtClean="0">
                <a:latin typeface="Courier New" pitchFamily="49" charset="0"/>
              </a:rPr>
              <a:t> &amp;</a:t>
            </a:r>
            <a:r>
              <a:rPr lang="en-US" sz="1600" dirty="0" err="1" smtClean="0">
                <a:latin typeface="Courier New" pitchFamily="49" charset="0"/>
              </a:rPr>
              <a:t>alsoBad</a:t>
            </a:r>
            <a:r>
              <a:rPr lang="en-US" sz="1600" dirty="0" smtClean="0">
                <a:latin typeface="Courier New" pitchFamily="49" charset="0"/>
              </a:rPr>
              <a:t>() {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sz="1600" dirty="0" smtClean="0">
                <a:latin typeface="Courier New" pitchFamily="49" charset="0"/>
              </a:rPr>
              <a:t>  </a:t>
            </a:r>
            <a:r>
              <a:rPr lang="en-US" sz="1600" dirty="0" err="1" smtClean="0">
                <a:latin typeface="Courier New" pitchFamily="49" charset="0"/>
              </a:rPr>
              <a:t>int</a:t>
            </a:r>
            <a:r>
              <a:rPr lang="en-US" sz="1600" dirty="0" smtClean="0">
                <a:latin typeface="Courier New" pitchFamily="49" charset="0"/>
              </a:rPr>
              <a:t> f;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sz="1600" dirty="0" smtClean="0">
                <a:latin typeface="Courier New" pitchFamily="49" charset="0"/>
              </a:rPr>
              <a:t>  return f;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sz="1600" dirty="0" smtClean="0">
                <a:latin typeface="Courier New" pitchFamily="49" charset="0"/>
              </a:rPr>
              <a:t>}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sz="1600" dirty="0" err="1" smtClean="0">
                <a:latin typeface="Courier New" pitchFamily="49" charset="0"/>
              </a:rPr>
              <a:t>int</a:t>
            </a:r>
            <a:r>
              <a:rPr lang="en-US" sz="1600" dirty="0" smtClean="0">
                <a:latin typeface="Courier New" pitchFamily="49" charset="0"/>
              </a:rPr>
              <a:t> mediocre() {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sz="1600" dirty="0" smtClean="0">
                <a:latin typeface="Courier New" pitchFamily="49" charset="0"/>
              </a:rPr>
              <a:t>  </a:t>
            </a:r>
            <a:r>
              <a:rPr lang="en-US" sz="1600" dirty="0" err="1" smtClean="0">
                <a:latin typeface="Courier New" pitchFamily="49" charset="0"/>
              </a:rPr>
              <a:t>int</a:t>
            </a:r>
            <a:r>
              <a:rPr lang="en-US" sz="1600" dirty="0" smtClean="0">
                <a:latin typeface="Courier New" pitchFamily="49" charset="0"/>
              </a:rPr>
              <a:t> f;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sz="1600" dirty="0" smtClean="0">
                <a:latin typeface="Courier New" pitchFamily="49" charset="0"/>
              </a:rPr>
              <a:t>  return f;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sz="1600" dirty="0" smtClean="0">
                <a:latin typeface="Courier New" pitchFamily="49" charset="0"/>
              </a:rPr>
              <a:t>}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sz="1600" dirty="0" err="1" smtClean="0">
                <a:latin typeface="Courier New" pitchFamily="49" charset="0"/>
              </a:rPr>
              <a:t>int</a:t>
            </a:r>
            <a:r>
              <a:rPr lang="en-US" sz="1600" dirty="0" smtClean="0">
                <a:latin typeface="Courier New" pitchFamily="49" charset="0"/>
              </a:rPr>
              <a:t> * better() {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sz="1600" dirty="0" smtClean="0">
                <a:latin typeface="Courier New" pitchFamily="49" charset="0"/>
              </a:rPr>
              <a:t>  </a:t>
            </a:r>
            <a:r>
              <a:rPr lang="en-US" sz="1600" dirty="0" err="1" smtClean="0">
                <a:latin typeface="Courier New" pitchFamily="49" charset="0"/>
              </a:rPr>
              <a:t>int</a:t>
            </a:r>
            <a:r>
              <a:rPr lang="en-US" sz="1600" dirty="0" smtClean="0">
                <a:latin typeface="Courier New" pitchFamily="49" charset="0"/>
              </a:rPr>
              <a:t> *f = new Foo;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sz="1600" dirty="0" smtClean="0">
                <a:latin typeface="Courier New" pitchFamily="49" charset="0"/>
              </a:rPr>
              <a:t>  return f;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sz="1600" dirty="0" smtClean="0">
                <a:latin typeface="Courier New" pitchFamily="49" charset="0"/>
              </a:rPr>
              <a:t>}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US" sz="1600" dirty="0" smtClean="0">
              <a:latin typeface="Courier New" pitchFamily="49" charset="0"/>
            </a:endParaRPr>
          </a:p>
        </p:txBody>
      </p:sp>
      <p:sp>
        <p:nvSpPr>
          <p:cNvPr id="10244" name="Rectangle 4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5171209" y="1143000"/>
            <a:ext cx="3972791" cy="5715000"/>
          </a:xfrm>
        </p:spPr>
        <p:txBody>
          <a:bodyPr>
            <a:normAutofit/>
          </a:bodyPr>
          <a:lstStyle/>
          <a:p>
            <a:pPr eaLnBrk="1" hangingPunct="1"/>
            <a:r>
              <a:rPr lang="en-US" sz="1600" b="1" dirty="0" smtClean="0">
                <a:latin typeface="Arial" charset="0"/>
              </a:rPr>
              <a:t>Automatic variables</a:t>
            </a:r>
          </a:p>
          <a:p>
            <a:pPr lvl="1" eaLnBrk="1" hangingPunct="1"/>
            <a:r>
              <a:rPr lang="en-US" sz="1400" dirty="0" smtClean="0">
                <a:latin typeface="Arial" charset="0"/>
              </a:rPr>
              <a:t>Are destroyed on function return</a:t>
            </a:r>
          </a:p>
          <a:p>
            <a:pPr lvl="1" eaLnBrk="1" hangingPunct="1"/>
            <a:r>
              <a:rPr lang="en-US" sz="1400" dirty="0" smtClean="0">
                <a:latin typeface="Arial" charset="0"/>
              </a:rPr>
              <a:t>But in bad, we return a pointer to a variable that no longer exists</a:t>
            </a:r>
          </a:p>
          <a:p>
            <a:pPr lvl="1" eaLnBrk="1" hangingPunct="1"/>
            <a:r>
              <a:rPr lang="en-US" sz="1400" dirty="0" smtClean="0">
                <a:latin typeface="Arial" charset="0"/>
              </a:rPr>
              <a:t>Reference from </a:t>
            </a:r>
            <a:r>
              <a:rPr lang="en-US" sz="1400" dirty="0" err="1" smtClean="0">
                <a:latin typeface="Arial" charset="0"/>
              </a:rPr>
              <a:t>also_bad</a:t>
            </a:r>
            <a:r>
              <a:rPr lang="en-US" sz="1400" dirty="0" smtClean="0">
                <a:latin typeface="Arial" charset="0"/>
              </a:rPr>
              <a:t> similar</a:t>
            </a:r>
          </a:p>
          <a:p>
            <a:pPr lvl="1" eaLnBrk="1" hangingPunct="1"/>
            <a:r>
              <a:rPr lang="en-US" sz="1400" dirty="0" smtClean="0">
                <a:latin typeface="Arial" charset="0"/>
              </a:rPr>
              <a:t>Like an un-initialized pointer</a:t>
            </a:r>
          </a:p>
          <a:p>
            <a:pPr lvl="1" eaLnBrk="1" hangingPunct="1"/>
            <a:endParaRPr lang="en-US" sz="1400" dirty="0" smtClean="0">
              <a:latin typeface="Arial" charset="0"/>
            </a:endParaRPr>
          </a:p>
          <a:p>
            <a:pPr eaLnBrk="1" hangingPunct="1"/>
            <a:r>
              <a:rPr lang="en-US" sz="1600" b="1" dirty="0" smtClean="0">
                <a:latin typeface="Arial" charset="0"/>
              </a:rPr>
              <a:t>What if we returned a copy?</a:t>
            </a:r>
          </a:p>
          <a:p>
            <a:pPr lvl="1" eaLnBrk="1" hangingPunct="1"/>
            <a:r>
              <a:rPr lang="en-US" sz="1400" dirty="0" smtClean="0">
                <a:latin typeface="Arial" charset="0"/>
              </a:rPr>
              <a:t>Ok, we avoid the bad pointer, and end up with an actual object</a:t>
            </a:r>
          </a:p>
          <a:p>
            <a:pPr lvl="1" eaLnBrk="1" hangingPunct="1"/>
            <a:r>
              <a:rPr lang="en-US" sz="1400" dirty="0" smtClean="0">
                <a:latin typeface="Arial" charset="0"/>
              </a:rPr>
              <a:t>But we do twice the work (why?)</a:t>
            </a:r>
          </a:p>
          <a:p>
            <a:pPr lvl="1" eaLnBrk="1" hangingPunct="1"/>
            <a:r>
              <a:rPr lang="en-US" sz="1400" dirty="0" smtClean="0">
                <a:latin typeface="Arial" charset="0"/>
              </a:rPr>
              <a:t>And, it’s a temporary variable (more on this next)</a:t>
            </a:r>
          </a:p>
          <a:p>
            <a:pPr lvl="1" eaLnBrk="1" hangingPunct="1"/>
            <a:endParaRPr lang="en-US" sz="1400" dirty="0" smtClean="0">
              <a:latin typeface="Arial" charset="0"/>
            </a:endParaRPr>
          </a:p>
          <a:p>
            <a:pPr eaLnBrk="1" hangingPunct="1"/>
            <a:r>
              <a:rPr lang="en-US" sz="1600" b="1" dirty="0" smtClean="0">
                <a:latin typeface="Arial" charset="0"/>
              </a:rPr>
              <a:t>We really want dynamic allocation here</a:t>
            </a:r>
          </a:p>
          <a:p>
            <a:pPr eaLnBrk="1" hangingPunct="1"/>
            <a:endParaRPr lang="en-US" sz="1600" dirty="0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023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sz="3200" smtClean="0">
                <a:latin typeface="Arial" charset="0"/>
                <a:cs typeface="Arial" charset="0"/>
              </a:rPr>
              <a:t>More Memory Lifetime Errors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idx="1"/>
          </p:nvPr>
        </p:nvSpPr>
        <p:spPr>
          <a:xfrm>
            <a:off x="2590800" y="1219200"/>
            <a:ext cx="3214255" cy="4906963"/>
          </a:xfrm>
        </p:spPr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  <a:buFontTx/>
              <a:buNone/>
            </a:pPr>
            <a:endParaRPr lang="en-US" sz="1600" dirty="0" smtClean="0">
              <a:latin typeface="Courier New" pitchFamily="49" charset="0"/>
            </a:endParaRP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sz="1600" dirty="0" err="1" smtClean="0">
                <a:latin typeface="Courier New" pitchFamily="49" charset="0"/>
              </a:rPr>
              <a:t>int</a:t>
            </a:r>
            <a:r>
              <a:rPr lang="en-US" sz="1600" dirty="0" smtClean="0">
                <a:latin typeface="Courier New" pitchFamily="49" charset="0"/>
              </a:rPr>
              <a:t> mediocre() {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sz="1600" dirty="0" smtClean="0">
                <a:latin typeface="Courier New" pitchFamily="49" charset="0"/>
              </a:rPr>
              <a:t>  </a:t>
            </a:r>
            <a:r>
              <a:rPr lang="en-US" sz="1600" dirty="0" err="1" smtClean="0">
                <a:latin typeface="Courier New" pitchFamily="49" charset="0"/>
              </a:rPr>
              <a:t>int</a:t>
            </a:r>
            <a:r>
              <a:rPr lang="en-US" sz="1600" dirty="0" smtClean="0">
                <a:latin typeface="Courier New" pitchFamily="49" charset="0"/>
              </a:rPr>
              <a:t> f;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sz="1600" dirty="0" smtClean="0">
                <a:latin typeface="Courier New" pitchFamily="49" charset="0"/>
              </a:rPr>
              <a:t>  return f;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sz="1600" dirty="0" smtClean="0">
                <a:latin typeface="Courier New" pitchFamily="49" charset="0"/>
              </a:rPr>
              <a:t>}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sz="1600" dirty="0" err="1" smtClean="0">
                <a:latin typeface="Courier New" pitchFamily="49" charset="0"/>
              </a:rPr>
              <a:t>int</a:t>
            </a:r>
            <a:r>
              <a:rPr lang="en-US" sz="1600" dirty="0" smtClean="0">
                <a:latin typeface="Courier New" pitchFamily="49" charset="0"/>
              </a:rPr>
              <a:t> * good() {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sz="1600" dirty="0" smtClean="0">
                <a:latin typeface="Courier New" pitchFamily="49" charset="0"/>
              </a:rPr>
              <a:t>  return new </a:t>
            </a:r>
            <a:r>
              <a:rPr lang="en-US" sz="1600" dirty="0" err="1" smtClean="0">
                <a:latin typeface="Courier New" pitchFamily="49" charset="0"/>
              </a:rPr>
              <a:t>int</a:t>
            </a:r>
            <a:r>
              <a:rPr lang="en-US" sz="1600" dirty="0" smtClean="0">
                <a:latin typeface="Courier New" pitchFamily="49" charset="0"/>
              </a:rPr>
              <a:t>;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sz="1600" dirty="0" smtClean="0">
                <a:latin typeface="Courier New" pitchFamily="49" charset="0"/>
              </a:rPr>
              <a:t>}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sz="1600" dirty="0" err="1" smtClean="0">
                <a:latin typeface="Courier New" pitchFamily="49" charset="0"/>
              </a:rPr>
              <a:t>int</a:t>
            </a:r>
            <a:r>
              <a:rPr lang="en-US" sz="1600" dirty="0" smtClean="0">
                <a:latin typeface="Courier New" pitchFamily="49" charset="0"/>
              </a:rPr>
              <a:t> main() {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sz="1600" dirty="0" smtClean="0">
                <a:latin typeface="Courier New" pitchFamily="49" charset="0"/>
              </a:rPr>
              <a:t>  </a:t>
            </a:r>
            <a:r>
              <a:rPr lang="en-US" sz="1600" dirty="0" err="1" smtClean="0">
                <a:latin typeface="Courier New" pitchFamily="49" charset="0"/>
              </a:rPr>
              <a:t>int</a:t>
            </a:r>
            <a:r>
              <a:rPr lang="en-US" sz="1600" dirty="0" smtClean="0">
                <a:latin typeface="Courier New" pitchFamily="49" charset="0"/>
              </a:rPr>
              <a:t> *f = &amp;mediocre();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sz="1600" dirty="0" smtClean="0">
                <a:latin typeface="Courier New" pitchFamily="49" charset="0"/>
              </a:rPr>
              <a:t>  </a:t>
            </a:r>
            <a:r>
              <a:rPr lang="en-US" sz="1600" dirty="0" err="1" smtClean="0">
                <a:latin typeface="Courier New" pitchFamily="49" charset="0"/>
              </a:rPr>
              <a:t>cout</a:t>
            </a:r>
            <a:r>
              <a:rPr lang="en-US" sz="1600" dirty="0" smtClean="0">
                <a:latin typeface="Courier New" pitchFamily="49" charset="0"/>
              </a:rPr>
              <a:t> &lt;&lt;good()-&gt;value &lt;&lt; </a:t>
            </a:r>
            <a:r>
              <a:rPr lang="en-US" sz="1600" dirty="0" err="1" smtClean="0">
                <a:latin typeface="Courier New" pitchFamily="49" charset="0"/>
              </a:rPr>
              <a:t>endl</a:t>
            </a:r>
            <a:r>
              <a:rPr lang="en-US" sz="1600" dirty="0" smtClean="0">
                <a:latin typeface="Courier New" pitchFamily="49" charset="0"/>
              </a:rPr>
              <a:t>;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sz="1600" dirty="0" smtClean="0">
                <a:latin typeface="Courier New" pitchFamily="49" charset="0"/>
              </a:rPr>
              <a:t>  return 0;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sz="1600" dirty="0" smtClean="0">
                <a:latin typeface="Courier New" pitchFamily="49" charset="0"/>
              </a:rPr>
              <a:t>}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US" sz="1600" dirty="0" smtClean="0">
              <a:latin typeface="Courier New" pitchFamily="49" charset="0"/>
            </a:endParaRPr>
          </a:p>
        </p:txBody>
      </p:sp>
      <p:sp>
        <p:nvSpPr>
          <p:cNvPr id="11268" name="Rectangle 4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5555672" y="1496300"/>
            <a:ext cx="3574473" cy="3657600"/>
          </a:xfrm>
        </p:spPr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sz="1600" b="1" dirty="0" smtClean="0">
                <a:latin typeface="Arial" charset="0"/>
              </a:rPr>
              <a:t>Dynamically allocated variables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1400" dirty="0" smtClean="0">
                <a:latin typeface="Arial" charset="0"/>
              </a:rPr>
              <a:t>Are not garbage collected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1400" dirty="0" smtClean="0">
                <a:latin typeface="Arial" charset="0"/>
              </a:rPr>
              <a:t>But are lost if no one refers to them: called a “memory leak”</a:t>
            </a:r>
          </a:p>
          <a:p>
            <a:pPr lvl="1" eaLnBrk="1" hangingPunct="1">
              <a:lnSpc>
                <a:spcPct val="90000"/>
              </a:lnSpc>
            </a:pPr>
            <a:endParaRPr lang="en-US" sz="1400" dirty="0" smtClean="0">
              <a:latin typeface="Arial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1600" b="1" dirty="0" smtClean="0">
                <a:latin typeface="Arial" charset="0"/>
              </a:rPr>
              <a:t>Temporary variables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1400" dirty="0" smtClean="0">
                <a:latin typeface="Arial" charset="0"/>
              </a:rPr>
              <a:t>Are destroyed at end of statement</a:t>
            </a:r>
          </a:p>
          <a:p>
            <a:pPr lvl="1" eaLnBrk="1" hangingPunct="1">
              <a:lnSpc>
                <a:spcPct val="90000"/>
              </a:lnSpc>
            </a:pPr>
            <a:endParaRPr lang="en-US" sz="1400" dirty="0" smtClean="0">
              <a:latin typeface="Arial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1600" b="1" dirty="0" smtClean="0">
                <a:latin typeface="Arial" charset="0"/>
              </a:rPr>
              <a:t>Can you spot 2 problems?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1400" dirty="0" smtClean="0">
                <a:latin typeface="Arial" charset="0"/>
              </a:rPr>
              <a:t>One with a temporary variable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1400" dirty="0" smtClean="0">
                <a:latin typeface="Arial" charset="0"/>
              </a:rPr>
              <a:t>One with dynamic allocation</a:t>
            </a:r>
          </a:p>
        </p:txBody>
      </p:sp>
    </p:spTree>
    <p:extLst>
      <p:ext uri="{BB962C8B-B14F-4D97-AF65-F5344CB8AC3E}">
        <p14:creationId xmlns:p14="http://schemas.microsoft.com/office/powerpoint/2010/main" val="2708458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sz="3200" smtClean="0">
                <a:latin typeface="Arial" charset="0"/>
                <a:cs typeface="Arial" charset="0"/>
              </a:rPr>
              <a:t>Double Deletion Errors</a:t>
            </a:r>
          </a:p>
        </p:txBody>
      </p:sp>
      <p:sp>
        <p:nvSpPr>
          <p:cNvPr id="13315" name="Rectangle 38"/>
          <p:cNvSpPr>
            <a:spLocks noChangeArrowheads="1"/>
          </p:cNvSpPr>
          <p:nvPr/>
        </p:nvSpPr>
        <p:spPr bwMode="auto">
          <a:xfrm>
            <a:off x="851885" y="1371600"/>
            <a:ext cx="1524000" cy="381000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  <a:p>
            <a:endParaRPr lang="en-US"/>
          </a:p>
        </p:txBody>
      </p:sp>
      <p:sp>
        <p:nvSpPr>
          <p:cNvPr id="13316" name="Rectangle 39"/>
          <p:cNvSpPr>
            <a:spLocks noChangeArrowheads="1"/>
          </p:cNvSpPr>
          <p:nvPr/>
        </p:nvSpPr>
        <p:spPr bwMode="auto">
          <a:xfrm>
            <a:off x="851885" y="1752600"/>
            <a:ext cx="1524000" cy="381000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  <a:p>
            <a:endParaRPr lang="en-US"/>
          </a:p>
        </p:txBody>
      </p:sp>
      <p:sp>
        <p:nvSpPr>
          <p:cNvPr id="13317" name="Rectangle 40"/>
          <p:cNvSpPr>
            <a:spLocks noChangeArrowheads="1"/>
          </p:cNvSpPr>
          <p:nvPr/>
        </p:nvSpPr>
        <p:spPr bwMode="auto">
          <a:xfrm>
            <a:off x="851885" y="5791200"/>
            <a:ext cx="1524000" cy="381000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  <a:p>
            <a:endParaRPr lang="en-US"/>
          </a:p>
        </p:txBody>
      </p:sp>
      <p:sp>
        <p:nvSpPr>
          <p:cNvPr id="13318" name="Rectangle 41"/>
          <p:cNvSpPr>
            <a:spLocks noChangeArrowheads="1"/>
          </p:cNvSpPr>
          <p:nvPr/>
        </p:nvSpPr>
        <p:spPr bwMode="auto">
          <a:xfrm>
            <a:off x="851885" y="5029200"/>
            <a:ext cx="1524000" cy="762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  <a:p>
            <a:endParaRPr lang="en-US"/>
          </a:p>
        </p:txBody>
      </p:sp>
      <p:sp>
        <p:nvSpPr>
          <p:cNvPr id="13319" name="Rectangle 42"/>
          <p:cNvSpPr>
            <a:spLocks noChangeArrowheads="1"/>
          </p:cNvSpPr>
          <p:nvPr/>
        </p:nvSpPr>
        <p:spPr bwMode="auto">
          <a:xfrm>
            <a:off x="851885" y="2133600"/>
            <a:ext cx="1524000" cy="2895600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  <a:p>
            <a:endParaRPr lang="en-US"/>
          </a:p>
        </p:txBody>
      </p:sp>
      <p:sp>
        <p:nvSpPr>
          <p:cNvPr id="13320" name="Text Box 44"/>
          <p:cNvSpPr txBox="1">
            <a:spLocks noChangeArrowheads="1"/>
          </p:cNvSpPr>
          <p:nvPr/>
        </p:nvSpPr>
        <p:spPr bwMode="auto">
          <a:xfrm>
            <a:off x="2528285" y="1751013"/>
            <a:ext cx="78258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sz="2000" b="0">
                <a:latin typeface="Arial" charset="0"/>
              </a:rPr>
              <a:t>stack</a:t>
            </a:r>
          </a:p>
        </p:txBody>
      </p:sp>
      <p:sp>
        <p:nvSpPr>
          <p:cNvPr id="13321" name="Text Box 45"/>
          <p:cNvSpPr txBox="1">
            <a:spLocks noChangeArrowheads="1"/>
          </p:cNvSpPr>
          <p:nvPr/>
        </p:nvSpPr>
        <p:spPr bwMode="auto">
          <a:xfrm>
            <a:off x="2528285" y="4494213"/>
            <a:ext cx="75533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sz="2000" b="0">
                <a:latin typeface="Arial" charset="0"/>
              </a:rPr>
              <a:t>heap</a:t>
            </a:r>
          </a:p>
        </p:txBody>
      </p:sp>
      <p:sp>
        <p:nvSpPr>
          <p:cNvPr id="13322" name="Text Box 46"/>
          <p:cNvSpPr txBox="1">
            <a:spLocks noChangeArrowheads="1"/>
          </p:cNvSpPr>
          <p:nvPr/>
        </p:nvSpPr>
        <p:spPr bwMode="auto">
          <a:xfrm>
            <a:off x="2528285" y="5180013"/>
            <a:ext cx="74090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sz="2000" b="0">
                <a:latin typeface="Arial" charset="0"/>
              </a:rPr>
              <a:t>code</a:t>
            </a:r>
          </a:p>
        </p:txBody>
      </p:sp>
      <p:sp>
        <p:nvSpPr>
          <p:cNvPr id="13323" name="Text Box 47"/>
          <p:cNvSpPr txBox="1">
            <a:spLocks noChangeArrowheads="1"/>
          </p:cNvSpPr>
          <p:nvPr/>
        </p:nvSpPr>
        <p:spPr bwMode="auto">
          <a:xfrm>
            <a:off x="2452085" y="5789613"/>
            <a:ext cx="87075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sz="2000" b="0" dirty="0">
                <a:latin typeface="Arial" charset="0"/>
              </a:rPr>
              <a:t>global</a:t>
            </a:r>
          </a:p>
        </p:txBody>
      </p:sp>
      <p:sp>
        <p:nvSpPr>
          <p:cNvPr id="13324" name="Text Box 48"/>
          <p:cNvSpPr txBox="1">
            <a:spLocks noChangeArrowheads="1"/>
          </p:cNvSpPr>
          <p:nvPr/>
        </p:nvSpPr>
        <p:spPr bwMode="auto">
          <a:xfrm>
            <a:off x="851885" y="5791200"/>
            <a:ext cx="152082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sz="1400" b="1">
                <a:latin typeface="Arial" charset="0"/>
              </a:rPr>
              <a:t>g_default_value</a:t>
            </a:r>
          </a:p>
        </p:txBody>
      </p:sp>
      <p:sp>
        <p:nvSpPr>
          <p:cNvPr id="13325" name="Text Box 49"/>
          <p:cNvSpPr txBox="1">
            <a:spLocks noChangeArrowheads="1"/>
          </p:cNvSpPr>
          <p:nvPr/>
        </p:nvSpPr>
        <p:spPr bwMode="auto">
          <a:xfrm>
            <a:off x="1309085" y="1828800"/>
            <a:ext cx="685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sz="1400" b="1">
                <a:latin typeface="Arial" charset="0"/>
              </a:rPr>
              <a:t>Foo *f</a:t>
            </a:r>
          </a:p>
        </p:txBody>
      </p:sp>
      <p:sp>
        <p:nvSpPr>
          <p:cNvPr id="13326" name="Rectangle 51"/>
          <p:cNvSpPr>
            <a:spLocks noChangeArrowheads="1"/>
          </p:cNvSpPr>
          <p:nvPr/>
        </p:nvSpPr>
        <p:spPr bwMode="auto">
          <a:xfrm>
            <a:off x="1004285" y="4038600"/>
            <a:ext cx="1219200" cy="838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en-US">
                <a:latin typeface="Arial" charset="0"/>
                <a:cs typeface="Arial" charset="0"/>
              </a:rPr>
              <a:t>f</a:t>
            </a:r>
          </a:p>
        </p:txBody>
      </p:sp>
      <p:sp>
        <p:nvSpPr>
          <p:cNvPr id="13327" name="Text Box 57"/>
          <p:cNvSpPr txBox="1">
            <a:spLocks noChangeArrowheads="1"/>
          </p:cNvSpPr>
          <p:nvPr/>
        </p:nvSpPr>
        <p:spPr bwMode="auto">
          <a:xfrm>
            <a:off x="418498" y="1447800"/>
            <a:ext cx="509587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sz="1400" b="1">
                <a:solidFill>
                  <a:schemeClr val="bg1"/>
                </a:solidFill>
                <a:latin typeface="Arial" charset="0"/>
              </a:rPr>
              <a:t>crt0</a:t>
            </a:r>
          </a:p>
        </p:txBody>
      </p:sp>
      <p:sp>
        <p:nvSpPr>
          <p:cNvPr id="13328" name="Text Box 58"/>
          <p:cNvSpPr txBox="1">
            <a:spLocks noChangeArrowheads="1"/>
          </p:cNvSpPr>
          <p:nvPr/>
        </p:nvSpPr>
        <p:spPr bwMode="auto">
          <a:xfrm>
            <a:off x="318485" y="1828800"/>
            <a:ext cx="598488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sz="1400" b="1">
                <a:solidFill>
                  <a:schemeClr val="bg1"/>
                </a:solidFill>
                <a:latin typeface="Arial" charset="0"/>
              </a:rPr>
              <a:t>main</a:t>
            </a:r>
          </a:p>
        </p:txBody>
      </p:sp>
      <p:sp>
        <p:nvSpPr>
          <p:cNvPr id="81" name="Rectangle 3"/>
          <p:cNvSpPr txBox="1">
            <a:spLocks noChangeArrowheads="1"/>
          </p:cNvSpPr>
          <p:nvPr/>
        </p:nvSpPr>
        <p:spPr bwMode="auto">
          <a:xfrm>
            <a:off x="3837755" y="1217613"/>
            <a:ext cx="4953000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>
              <a:lnSpc>
                <a:spcPct val="80000"/>
              </a:lnSpc>
              <a:spcBef>
                <a:spcPct val="20000"/>
              </a:spcBef>
              <a:defRPr/>
            </a:pPr>
            <a:endParaRPr lang="en-US" sz="1600" b="0" kern="0" dirty="0">
              <a:latin typeface="Courier New" pitchFamily="49" charset="0"/>
            </a:endParaRP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defRPr/>
            </a:pPr>
            <a:r>
              <a:rPr lang="en-US" sz="1600" b="0" kern="0" dirty="0" err="1" smtClean="0">
                <a:latin typeface="Courier New" pitchFamily="49" charset="0"/>
              </a:rPr>
              <a:t>int</a:t>
            </a:r>
            <a:r>
              <a:rPr lang="en-US" sz="1600" b="0" kern="0" dirty="0" smtClean="0">
                <a:latin typeface="Courier New" pitchFamily="49" charset="0"/>
              </a:rPr>
              <a:t> </a:t>
            </a:r>
            <a:r>
              <a:rPr lang="en-US" sz="1600" b="0" kern="0" dirty="0">
                <a:latin typeface="Courier New" pitchFamily="49" charset="0"/>
              </a:rPr>
              <a:t>main (</a:t>
            </a:r>
            <a:r>
              <a:rPr lang="en-US" sz="1600" b="0" kern="0" dirty="0" err="1">
                <a:latin typeface="Courier New" pitchFamily="49" charset="0"/>
              </a:rPr>
              <a:t>int</a:t>
            </a:r>
            <a:r>
              <a:rPr lang="en-US" sz="1600" b="0" kern="0" dirty="0">
                <a:latin typeface="Courier New" pitchFamily="49" charset="0"/>
              </a:rPr>
              <a:t> </a:t>
            </a:r>
            <a:r>
              <a:rPr lang="en-US" sz="1600" b="0" kern="0" dirty="0" err="1">
                <a:latin typeface="Courier New" pitchFamily="49" charset="0"/>
              </a:rPr>
              <a:t>argc</a:t>
            </a:r>
            <a:r>
              <a:rPr lang="en-US" sz="1600" b="0" kern="0" dirty="0">
                <a:latin typeface="Courier New" pitchFamily="49" charset="0"/>
              </a:rPr>
              <a:t>, char **</a:t>
            </a:r>
            <a:r>
              <a:rPr lang="en-US" sz="1600" b="0" kern="0" dirty="0" err="1">
                <a:latin typeface="Courier New" pitchFamily="49" charset="0"/>
              </a:rPr>
              <a:t>argv</a:t>
            </a:r>
            <a:r>
              <a:rPr lang="en-US" sz="1600" b="0" kern="0" dirty="0">
                <a:latin typeface="Courier New" pitchFamily="49" charset="0"/>
              </a:rPr>
              <a:t>) {</a:t>
            </a: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defRPr/>
            </a:pPr>
            <a:r>
              <a:rPr lang="en-US" sz="1600" b="0" kern="0" dirty="0">
                <a:latin typeface="Courier New" pitchFamily="49" charset="0"/>
              </a:rPr>
              <a:t>  </a:t>
            </a: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defRPr/>
            </a:pPr>
            <a:r>
              <a:rPr lang="en-US" sz="1600" b="0" kern="0" dirty="0">
                <a:latin typeface="Courier New" pitchFamily="49" charset="0"/>
              </a:rPr>
              <a:t>  </a:t>
            </a:r>
            <a:r>
              <a:rPr lang="en-US" sz="1600" b="0" kern="0" dirty="0" err="1" smtClean="0">
                <a:latin typeface="Courier New" pitchFamily="49" charset="0"/>
              </a:rPr>
              <a:t>int</a:t>
            </a:r>
            <a:r>
              <a:rPr lang="en-US" sz="1600" b="0" kern="0" dirty="0" smtClean="0">
                <a:latin typeface="Courier New" pitchFamily="49" charset="0"/>
              </a:rPr>
              <a:t> </a:t>
            </a:r>
            <a:r>
              <a:rPr lang="en-US" sz="1600" b="0" kern="0" dirty="0">
                <a:latin typeface="Courier New" pitchFamily="49" charset="0"/>
              </a:rPr>
              <a:t>*f = new </a:t>
            </a:r>
            <a:r>
              <a:rPr lang="en-US" sz="1600" b="0" kern="0" dirty="0" err="1" smtClean="0">
                <a:latin typeface="Courier New" pitchFamily="49" charset="0"/>
              </a:rPr>
              <a:t>int</a:t>
            </a:r>
            <a:r>
              <a:rPr lang="en-US" sz="1600" b="0" kern="0" dirty="0" smtClean="0">
                <a:latin typeface="Courier New" pitchFamily="49" charset="0"/>
              </a:rPr>
              <a:t>;  </a:t>
            </a:r>
            <a:endParaRPr lang="en-US" sz="1600" b="0" kern="0" dirty="0">
              <a:latin typeface="Courier New" pitchFamily="49" charset="0"/>
            </a:endParaRP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defRPr/>
            </a:pPr>
            <a:endParaRPr lang="en-US" sz="1600" b="0" kern="0" dirty="0">
              <a:latin typeface="Courier New" pitchFamily="49" charset="0"/>
            </a:endParaRP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defRPr/>
            </a:pPr>
            <a:r>
              <a:rPr lang="en-US" sz="1600" b="0" kern="0" dirty="0">
                <a:latin typeface="Courier New" pitchFamily="49" charset="0"/>
              </a:rPr>
              <a:t>  delete f;</a:t>
            </a: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defRPr/>
            </a:pPr>
            <a:endParaRPr lang="en-US" sz="1600" b="0" kern="0" dirty="0">
              <a:latin typeface="Courier New" pitchFamily="49" charset="0"/>
            </a:endParaRP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defRPr/>
            </a:pPr>
            <a:r>
              <a:rPr lang="en-US" sz="1600" b="0" kern="0" dirty="0">
                <a:latin typeface="Courier New" pitchFamily="49" charset="0"/>
              </a:rPr>
              <a:t>  ...</a:t>
            </a: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defRPr/>
            </a:pPr>
            <a:endParaRPr lang="en-US" sz="1600" b="0" kern="0" dirty="0">
              <a:latin typeface="Courier New" pitchFamily="49" charset="0"/>
            </a:endParaRP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defRPr/>
            </a:pPr>
            <a:r>
              <a:rPr lang="en-US" sz="1600" b="0" kern="0" dirty="0">
                <a:latin typeface="Courier New" pitchFamily="49" charset="0"/>
              </a:rPr>
              <a:t>  delete f;</a:t>
            </a: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defRPr/>
            </a:pPr>
            <a:endParaRPr lang="en-US" sz="1600" b="0" kern="0" dirty="0">
              <a:latin typeface="Courier New" pitchFamily="49" charset="0"/>
            </a:endParaRP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defRPr/>
            </a:pPr>
            <a:r>
              <a:rPr lang="en-US" sz="1600" b="0" kern="0" dirty="0">
                <a:latin typeface="Courier New" pitchFamily="49" charset="0"/>
              </a:rPr>
              <a:t>  return 0;</a:t>
            </a: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defRPr/>
            </a:pPr>
            <a:r>
              <a:rPr lang="en-US" sz="1600" b="0" kern="0" dirty="0">
                <a:latin typeface="Courier New" pitchFamily="49" charset="0"/>
              </a:rPr>
              <a:t>}</a:t>
            </a: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defRPr/>
            </a:pPr>
            <a:endParaRPr lang="en-US" sz="1200" b="0" kern="0" dirty="0">
              <a:latin typeface="Courier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3989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sz="2800" smtClean="0">
                <a:latin typeface="Arial" charset="0"/>
                <a:cs typeface="Arial" charset="0"/>
              </a:rPr>
              <a:t>Double Deletion</a:t>
            </a:r>
          </a:p>
        </p:txBody>
      </p:sp>
      <p:sp>
        <p:nvSpPr>
          <p:cNvPr id="81" name="Rectangle 3"/>
          <p:cNvSpPr txBox="1">
            <a:spLocks noChangeArrowheads="1"/>
          </p:cNvSpPr>
          <p:nvPr/>
        </p:nvSpPr>
        <p:spPr bwMode="auto">
          <a:xfrm>
            <a:off x="2590800" y="1433945"/>
            <a:ext cx="4953000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>
              <a:lnSpc>
                <a:spcPct val="80000"/>
              </a:lnSpc>
              <a:spcBef>
                <a:spcPct val="20000"/>
              </a:spcBef>
              <a:defRPr/>
            </a:pPr>
            <a:r>
              <a:rPr lang="en-US" sz="1600" b="1" kern="0" dirty="0" err="1" smtClean="0">
                <a:latin typeface="Courier New" pitchFamily="49" charset="0"/>
              </a:rPr>
              <a:t>int</a:t>
            </a:r>
            <a:r>
              <a:rPr lang="en-US" sz="1600" b="1" kern="0" dirty="0" smtClean="0">
                <a:latin typeface="Courier New" pitchFamily="49" charset="0"/>
              </a:rPr>
              <a:t> </a:t>
            </a:r>
            <a:r>
              <a:rPr lang="en-US" sz="1600" b="1" kern="0" dirty="0">
                <a:latin typeface="Courier New" pitchFamily="49" charset="0"/>
              </a:rPr>
              <a:t>main (</a:t>
            </a:r>
            <a:r>
              <a:rPr lang="en-US" sz="1600" b="1" kern="0" dirty="0" err="1">
                <a:latin typeface="Courier New" pitchFamily="49" charset="0"/>
              </a:rPr>
              <a:t>int</a:t>
            </a:r>
            <a:r>
              <a:rPr lang="en-US" sz="1600" b="1" kern="0" dirty="0">
                <a:latin typeface="Courier New" pitchFamily="49" charset="0"/>
              </a:rPr>
              <a:t> </a:t>
            </a:r>
            <a:r>
              <a:rPr lang="en-US" sz="1600" b="1" kern="0" dirty="0" err="1">
                <a:latin typeface="Courier New" pitchFamily="49" charset="0"/>
              </a:rPr>
              <a:t>argc</a:t>
            </a:r>
            <a:r>
              <a:rPr lang="en-US" sz="1600" b="1" kern="0" dirty="0">
                <a:latin typeface="Courier New" pitchFamily="49" charset="0"/>
              </a:rPr>
              <a:t>, char **</a:t>
            </a:r>
            <a:r>
              <a:rPr lang="en-US" sz="1600" b="1" kern="0" dirty="0" err="1">
                <a:latin typeface="Courier New" pitchFamily="49" charset="0"/>
              </a:rPr>
              <a:t>argv</a:t>
            </a:r>
            <a:r>
              <a:rPr lang="en-US" sz="1600" b="1" kern="0" dirty="0">
                <a:latin typeface="Courier New" pitchFamily="49" charset="0"/>
              </a:rPr>
              <a:t>) {</a:t>
            </a: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defRPr/>
            </a:pPr>
            <a:r>
              <a:rPr lang="en-US" sz="1600" b="1" kern="0" dirty="0">
                <a:latin typeface="Courier New" pitchFamily="49" charset="0"/>
              </a:rPr>
              <a:t>  </a:t>
            </a: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defRPr/>
            </a:pPr>
            <a:r>
              <a:rPr lang="en-US" sz="1600" b="1" kern="0" dirty="0">
                <a:latin typeface="Courier New" pitchFamily="49" charset="0"/>
              </a:rPr>
              <a:t>  </a:t>
            </a:r>
            <a:r>
              <a:rPr lang="en-US" sz="1600" b="1" kern="0" dirty="0" err="1" smtClean="0">
                <a:latin typeface="Courier New" pitchFamily="49" charset="0"/>
              </a:rPr>
              <a:t>int</a:t>
            </a:r>
            <a:r>
              <a:rPr lang="en-US" sz="1600" b="1" kern="0" dirty="0" smtClean="0">
                <a:latin typeface="Courier New" pitchFamily="49" charset="0"/>
              </a:rPr>
              <a:t> </a:t>
            </a:r>
            <a:r>
              <a:rPr lang="en-US" sz="1600" b="1" kern="0" dirty="0">
                <a:latin typeface="Courier New" pitchFamily="49" charset="0"/>
              </a:rPr>
              <a:t>*f = new </a:t>
            </a:r>
            <a:r>
              <a:rPr lang="en-US" sz="1600" b="1" kern="0" dirty="0" err="1" smtClean="0">
                <a:latin typeface="Courier New" pitchFamily="49" charset="0"/>
              </a:rPr>
              <a:t>int</a:t>
            </a:r>
            <a:r>
              <a:rPr lang="en-US" sz="1600" b="1" kern="0" dirty="0" smtClean="0">
                <a:latin typeface="Courier New" pitchFamily="49" charset="0"/>
              </a:rPr>
              <a:t>;  </a:t>
            </a:r>
            <a:endParaRPr lang="en-US" sz="1600" b="1" kern="0" dirty="0">
              <a:latin typeface="Courier New" pitchFamily="49" charset="0"/>
            </a:endParaRP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defRPr/>
            </a:pPr>
            <a:endParaRPr lang="en-US" sz="1600" b="1" kern="0" dirty="0">
              <a:latin typeface="Courier New" pitchFamily="49" charset="0"/>
            </a:endParaRP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defRPr/>
            </a:pPr>
            <a:r>
              <a:rPr lang="en-US" sz="1600" b="1" kern="0" dirty="0">
                <a:latin typeface="Courier New" pitchFamily="49" charset="0"/>
              </a:rPr>
              <a:t>  delete f;</a:t>
            </a: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defRPr/>
            </a:pPr>
            <a:endParaRPr lang="en-US" sz="1600" b="1" kern="0" dirty="0">
              <a:latin typeface="Courier New" pitchFamily="49" charset="0"/>
            </a:endParaRP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defRPr/>
            </a:pPr>
            <a:r>
              <a:rPr lang="en-US" sz="1600" b="1" kern="0" dirty="0">
                <a:latin typeface="Courier New" pitchFamily="49" charset="0"/>
              </a:rPr>
              <a:t>  //now call functions… </a:t>
            </a: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defRPr/>
            </a:pPr>
            <a:endParaRPr lang="en-US" sz="1600" b="1" kern="0" dirty="0">
              <a:latin typeface="Courier New" pitchFamily="49" charset="0"/>
            </a:endParaRP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defRPr/>
            </a:pPr>
            <a:r>
              <a:rPr lang="en-US" sz="1600" b="1" kern="0" dirty="0">
                <a:latin typeface="Courier New" pitchFamily="49" charset="0"/>
              </a:rPr>
              <a:t>}</a:t>
            </a: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defRPr/>
            </a:pPr>
            <a:endParaRPr lang="en-US" sz="1600" b="1" kern="0" dirty="0">
              <a:latin typeface="Courier New" pitchFamily="49" charset="0"/>
            </a:endParaRP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defRPr/>
            </a:pPr>
            <a:r>
              <a:rPr lang="en-US" sz="1600" b="1" kern="0" dirty="0">
                <a:latin typeface="Courier New" pitchFamily="49" charset="0"/>
              </a:rPr>
              <a:t>void </a:t>
            </a:r>
            <a:r>
              <a:rPr lang="en-US" sz="1600" b="1" kern="0" dirty="0" err="1" smtClean="0">
                <a:latin typeface="Courier New" pitchFamily="49" charset="0"/>
              </a:rPr>
              <a:t>baz</a:t>
            </a:r>
            <a:r>
              <a:rPr lang="en-US" sz="1600" b="1" kern="0" dirty="0" smtClean="0">
                <a:latin typeface="Courier New" pitchFamily="49" charset="0"/>
              </a:rPr>
              <a:t>(</a:t>
            </a:r>
            <a:r>
              <a:rPr lang="en-US" sz="1600" b="1" kern="0" dirty="0" err="1" smtClean="0">
                <a:latin typeface="Courier New" pitchFamily="49" charset="0"/>
              </a:rPr>
              <a:t>int</a:t>
            </a:r>
            <a:r>
              <a:rPr lang="en-US" sz="1600" b="1" kern="0" dirty="0" smtClean="0">
                <a:latin typeface="Courier New" pitchFamily="49" charset="0"/>
              </a:rPr>
              <a:t> * </a:t>
            </a:r>
            <a:r>
              <a:rPr lang="en-US" sz="1600" b="1" kern="0" dirty="0">
                <a:latin typeface="Courier New" pitchFamily="49" charset="0"/>
              </a:rPr>
              <a:t>f) {</a:t>
            </a: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defRPr/>
            </a:pPr>
            <a:endParaRPr lang="en-US" sz="1600" b="1" kern="0" dirty="0">
              <a:latin typeface="Courier New" pitchFamily="49" charset="0"/>
            </a:endParaRP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defRPr/>
            </a:pPr>
            <a:r>
              <a:rPr lang="en-US" sz="1600" b="1" kern="0" dirty="0">
                <a:latin typeface="Courier New" pitchFamily="49" charset="0"/>
              </a:rPr>
              <a:t>  delete f;</a:t>
            </a: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defRPr/>
            </a:pPr>
            <a:endParaRPr lang="en-US" sz="1600" b="1" kern="0" dirty="0">
              <a:latin typeface="Courier New" pitchFamily="49" charset="0"/>
            </a:endParaRP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defRPr/>
            </a:pPr>
            <a:r>
              <a:rPr lang="en-US" sz="1600" b="1" kern="0" dirty="0">
                <a:latin typeface="Courier New" pitchFamily="49" charset="0"/>
              </a:rPr>
              <a:t>  return 0;</a:t>
            </a: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defRPr/>
            </a:pPr>
            <a:r>
              <a:rPr lang="en-US" sz="1600" b="1" kern="0" dirty="0">
                <a:latin typeface="Courier New" pitchFamily="49" charset="0"/>
              </a:rPr>
              <a:t>}</a:t>
            </a: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defRPr/>
            </a:pPr>
            <a:endParaRPr lang="en-US" sz="1200" b="1" kern="0" dirty="0">
              <a:latin typeface="Courier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1013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 smtClean="0">
                <a:latin typeface="Arial" charset="0"/>
                <a:cs typeface="Arial" charset="0"/>
              </a:rPr>
              <a:t>Overview </a:t>
            </a:r>
          </a:p>
        </p:txBody>
      </p:sp>
      <p:sp>
        <p:nvSpPr>
          <p:cNvPr id="2051" name="Rectangle 4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dirty="0" smtClean="0">
                <a:latin typeface="Arial" charset="0"/>
              </a:rPr>
              <a:t>4 major memory segments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1800" dirty="0" smtClean="0">
                <a:latin typeface="Arial" charset="0"/>
              </a:rPr>
              <a:t>Global: variables outside stack, heap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1800" dirty="0" smtClean="0">
                <a:latin typeface="Arial" charset="0"/>
              </a:rPr>
              <a:t>Code (a.k.a. text): the compiled program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1800" dirty="0" smtClean="0">
                <a:latin typeface="Arial" charset="0"/>
              </a:rPr>
              <a:t>Heap: dynamically allocated variables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1800" dirty="0" smtClean="0">
                <a:latin typeface="Arial" charset="0"/>
              </a:rPr>
              <a:t>Stack: parameters, automatic and temporary variables</a:t>
            </a:r>
          </a:p>
          <a:p>
            <a:pPr lvl="1" eaLnBrk="1" hangingPunct="1">
              <a:lnSpc>
                <a:spcPct val="90000"/>
              </a:lnSpc>
            </a:pPr>
            <a:endParaRPr lang="en-US" sz="1800" dirty="0" smtClean="0">
              <a:latin typeface="Arial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dirty="0" smtClean="0">
                <a:latin typeface="Arial" charset="0"/>
              </a:rPr>
              <a:t>Key differences from Java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1800" dirty="0" smtClean="0">
                <a:latin typeface="Arial" charset="0"/>
              </a:rPr>
              <a:t>Destructors of automatic variables called when stack frame where declared pops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1800" dirty="0" smtClean="0">
                <a:latin typeface="Arial" charset="0"/>
              </a:rPr>
              <a:t>No garbage collection: program must explicitly free dynamic memory</a:t>
            </a:r>
          </a:p>
          <a:p>
            <a:pPr lvl="1" eaLnBrk="1" hangingPunct="1">
              <a:lnSpc>
                <a:spcPct val="90000"/>
              </a:lnSpc>
            </a:pPr>
            <a:endParaRPr lang="en-US" sz="1800" dirty="0" smtClean="0">
              <a:latin typeface="Arial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dirty="0" smtClean="0">
                <a:latin typeface="Arial" charset="0"/>
              </a:rPr>
              <a:t>Heap and stack use varies dynamically</a:t>
            </a:r>
          </a:p>
          <a:p>
            <a:pPr eaLnBrk="1" hangingPunct="1">
              <a:lnSpc>
                <a:spcPct val="90000"/>
              </a:lnSpc>
            </a:pPr>
            <a:r>
              <a:rPr lang="en-US" dirty="0" smtClean="0">
                <a:latin typeface="Arial" charset="0"/>
              </a:rPr>
              <a:t>Code and global use is fixed</a:t>
            </a:r>
          </a:p>
          <a:p>
            <a:pPr eaLnBrk="1" hangingPunct="1">
              <a:lnSpc>
                <a:spcPct val="90000"/>
              </a:lnSpc>
            </a:pPr>
            <a:r>
              <a:rPr lang="en-US" dirty="0" smtClean="0">
                <a:latin typeface="Arial" charset="0"/>
              </a:rPr>
              <a:t>Code segment is “read-only”</a:t>
            </a:r>
          </a:p>
          <a:p>
            <a:pPr lvl="1" eaLnBrk="1" hangingPunct="1">
              <a:lnSpc>
                <a:spcPct val="90000"/>
              </a:lnSpc>
            </a:pPr>
            <a:endParaRPr lang="en-US" sz="1800" dirty="0" smtClean="0">
              <a:latin typeface="Arial" charset="0"/>
            </a:endParaRPr>
          </a:p>
        </p:txBody>
      </p:sp>
      <p:sp>
        <p:nvSpPr>
          <p:cNvPr id="2052" name="Rectangle 5"/>
          <p:cNvSpPr>
            <a:spLocks noChangeArrowheads="1"/>
          </p:cNvSpPr>
          <p:nvPr/>
        </p:nvSpPr>
        <p:spPr bwMode="auto">
          <a:xfrm>
            <a:off x="6730" y="1371600"/>
            <a:ext cx="1524000" cy="381000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2000"/>
          </a:p>
          <a:p>
            <a:endParaRPr lang="en-US" sz="2000"/>
          </a:p>
        </p:txBody>
      </p:sp>
      <p:sp>
        <p:nvSpPr>
          <p:cNvPr id="2053" name="Rectangle 6"/>
          <p:cNvSpPr>
            <a:spLocks noChangeArrowheads="1"/>
          </p:cNvSpPr>
          <p:nvPr/>
        </p:nvSpPr>
        <p:spPr bwMode="auto">
          <a:xfrm>
            <a:off x="6730" y="1752600"/>
            <a:ext cx="1524000" cy="381000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2000"/>
          </a:p>
          <a:p>
            <a:endParaRPr lang="en-US" sz="2000"/>
          </a:p>
        </p:txBody>
      </p:sp>
      <p:sp>
        <p:nvSpPr>
          <p:cNvPr id="2054" name="Rectangle 7"/>
          <p:cNvSpPr>
            <a:spLocks noChangeArrowheads="1"/>
          </p:cNvSpPr>
          <p:nvPr/>
        </p:nvSpPr>
        <p:spPr bwMode="auto">
          <a:xfrm>
            <a:off x="6730" y="5791200"/>
            <a:ext cx="1524000" cy="381000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2000"/>
          </a:p>
          <a:p>
            <a:endParaRPr lang="en-US" sz="2000"/>
          </a:p>
        </p:txBody>
      </p:sp>
      <p:sp>
        <p:nvSpPr>
          <p:cNvPr id="2055" name="Rectangle 8"/>
          <p:cNvSpPr>
            <a:spLocks noChangeArrowheads="1"/>
          </p:cNvSpPr>
          <p:nvPr/>
        </p:nvSpPr>
        <p:spPr bwMode="auto">
          <a:xfrm>
            <a:off x="6730" y="5029200"/>
            <a:ext cx="1524000" cy="762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2000"/>
          </a:p>
          <a:p>
            <a:endParaRPr lang="en-US" sz="2000"/>
          </a:p>
        </p:txBody>
      </p:sp>
      <p:sp>
        <p:nvSpPr>
          <p:cNvPr id="2056" name="Rectangle 9"/>
          <p:cNvSpPr>
            <a:spLocks noChangeArrowheads="1"/>
          </p:cNvSpPr>
          <p:nvPr/>
        </p:nvSpPr>
        <p:spPr bwMode="auto">
          <a:xfrm>
            <a:off x="6730" y="2514600"/>
            <a:ext cx="1524000" cy="2514600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2000"/>
          </a:p>
          <a:p>
            <a:endParaRPr lang="en-US" sz="2000"/>
          </a:p>
        </p:txBody>
      </p:sp>
      <p:sp>
        <p:nvSpPr>
          <p:cNvPr id="2057" name="Rectangle 10"/>
          <p:cNvSpPr>
            <a:spLocks noChangeArrowheads="1"/>
          </p:cNvSpPr>
          <p:nvPr/>
        </p:nvSpPr>
        <p:spPr bwMode="auto">
          <a:xfrm>
            <a:off x="6730" y="2133600"/>
            <a:ext cx="1524000" cy="381000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2000"/>
          </a:p>
          <a:p>
            <a:endParaRPr lang="en-US" sz="2000"/>
          </a:p>
        </p:txBody>
      </p:sp>
      <p:sp>
        <p:nvSpPr>
          <p:cNvPr id="2058" name="Text Box 11"/>
          <p:cNvSpPr txBox="1">
            <a:spLocks noChangeArrowheads="1"/>
          </p:cNvSpPr>
          <p:nvPr/>
        </p:nvSpPr>
        <p:spPr bwMode="auto">
          <a:xfrm>
            <a:off x="1683130" y="1751013"/>
            <a:ext cx="84029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sz="2000">
                <a:latin typeface="Arial" charset="0"/>
              </a:rPr>
              <a:t>stack</a:t>
            </a:r>
          </a:p>
        </p:txBody>
      </p:sp>
      <p:sp>
        <p:nvSpPr>
          <p:cNvPr id="2059" name="Text Box 12"/>
          <p:cNvSpPr txBox="1">
            <a:spLocks noChangeArrowheads="1"/>
          </p:cNvSpPr>
          <p:nvPr/>
        </p:nvSpPr>
        <p:spPr bwMode="auto">
          <a:xfrm>
            <a:off x="1683130" y="4494213"/>
            <a:ext cx="78418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sz="2000">
                <a:latin typeface="Arial" charset="0"/>
              </a:rPr>
              <a:t>heap</a:t>
            </a:r>
          </a:p>
        </p:txBody>
      </p:sp>
      <p:sp>
        <p:nvSpPr>
          <p:cNvPr id="2060" name="Text Box 13"/>
          <p:cNvSpPr txBox="1">
            <a:spLocks noChangeArrowheads="1"/>
          </p:cNvSpPr>
          <p:nvPr/>
        </p:nvSpPr>
        <p:spPr bwMode="auto">
          <a:xfrm>
            <a:off x="1683130" y="5180013"/>
            <a:ext cx="78418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sz="2000">
                <a:latin typeface="Arial" charset="0"/>
              </a:rPr>
              <a:t>code</a:t>
            </a:r>
          </a:p>
        </p:txBody>
      </p:sp>
      <p:sp>
        <p:nvSpPr>
          <p:cNvPr id="2061" name="Text Box 14"/>
          <p:cNvSpPr txBox="1">
            <a:spLocks noChangeArrowheads="1"/>
          </p:cNvSpPr>
          <p:nvPr/>
        </p:nvSpPr>
        <p:spPr bwMode="auto">
          <a:xfrm>
            <a:off x="1606930" y="5789613"/>
            <a:ext cx="93968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sz="2000">
                <a:latin typeface="Arial" charset="0"/>
              </a:rPr>
              <a:t>global</a:t>
            </a:r>
          </a:p>
        </p:txBody>
      </p:sp>
      <p:sp>
        <p:nvSpPr>
          <p:cNvPr id="2062" name="Line 15"/>
          <p:cNvSpPr>
            <a:spLocks noChangeShapeType="1"/>
          </p:cNvSpPr>
          <p:nvPr/>
        </p:nvSpPr>
        <p:spPr bwMode="auto">
          <a:xfrm>
            <a:off x="768730" y="2514600"/>
            <a:ext cx="0" cy="30480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647156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sz="3200" smtClean="0">
                <a:latin typeface="Arial" charset="0"/>
                <a:cs typeface="Arial" charset="0"/>
              </a:rPr>
              <a:t>Scopes of Variables vs. References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sz="1800" dirty="0" smtClean="0">
                <a:latin typeface="Arial" charset="0"/>
              </a:rPr>
              <a:t>Variables and the pointers and references to them may have different scopes</a:t>
            </a:r>
          </a:p>
          <a:p>
            <a:pPr lvl="1" eaLnBrk="1" hangingPunct="1">
              <a:defRPr/>
            </a:pPr>
            <a:r>
              <a:rPr lang="en-US" sz="1600" dirty="0" smtClean="0">
                <a:latin typeface="Arial" charset="0"/>
              </a:rPr>
              <a:t>May result in obvious kinds of lifetime errors we saw earlier</a:t>
            </a:r>
          </a:p>
          <a:p>
            <a:pPr lvl="1" eaLnBrk="1" hangingPunct="1">
              <a:defRPr/>
            </a:pPr>
            <a:r>
              <a:rPr lang="en-US" sz="1600" dirty="0" smtClean="0">
                <a:latin typeface="Arial" charset="0"/>
              </a:rPr>
              <a:t>But may also introduce more subtle issues of aliasing</a:t>
            </a:r>
          </a:p>
          <a:p>
            <a:pPr lvl="1" eaLnBrk="1" hangingPunct="1">
              <a:defRPr/>
            </a:pPr>
            <a:r>
              <a:rPr lang="en-US" sz="1600" dirty="0" smtClean="0">
                <a:latin typeface="Arial" charset="0"/>
              </a:rPr>
              <a:t>Still can risk destroying an object too soon or too late</a:t>
            </a:r>
          </a:p>
          <a:p>
            <a:pPr>
              <a:defRPr/>
            </a:pPr>
            <a:r>
              <a:rPr lang="en-US" sz="1800" dirty="0" err="1" smtClean="0">
                <a:latin typeface="+mj-lt"/>
              </a:rPr>
              <a:t>int</a:t>
            </a:r>
            <a:r>
              <a:rPr lang="en-US" sz="1800" dirty="0" smtClean="0">
                <a:latin typeface="+mj-lt"/>
              </a:rPr>
              <a:t> </a:t>
            </a:r>
            <a:r>
              <a:rPr lang="en-US" sz="1800" dirty="0" err="1" smtClean="0">
                <a:latin typeface="+mj-lt"/>
              </a:rPr>
              <a:t>an_int</a:t>
            </a:r>
            <a:r>
              <a:rPr lang="en-US" sz="1800" dirty="0" smtClean="0">
                <a:latin typeface="+mj-lt"/>
              </a:rPr>
              <a:t>; //</a:t>
            </a:r>
            <a:r>
              <a:rPr lang="en-US" sz="1800" dirty="0" smtClean="0">
                <a:latin typeface="+mj-lt"/>
                <a:sym typeface="Wingdings" pitchFamily="52" charset="2"/>
              </a:rPr>
              <a:t> </a:t>
            </a:r>
            <a:r>
              <a:rPr lang="en-US" sz="1800" dirty="0" smtClean="0">
                <a:solidFill>
                  <a:schemeClr val="accent2"/>
                </a:solidFill>
                <a:latin typeface="+mj-lt"/>
                <a:sym typeface="Wingdings" pitchFamily="52" charset="2"/>
              </a:rPr>
              <a:t>stack object</a:t>
            </a:r>
          </a:p>
          <a:p>
            <a:pPr lvl="1">
              <a:defRPr/>
            </a:pPr>
            <a:endParaRPr lang="en-US" sz="1600" dirty="0" smtClean="0">
              <a:latin typeface="+mj-lt"/>
              <a:sym typeface="Wingdings" pitchFamily="52" charset="2"/>
            </a:endParaRPr>
          </a:p>
          <a:p>
            <a:pPr lvl="1">
              <a:defRPr/>
            </a:pPr>
            <a:r>
              <a:rPr lang="en-US" sz="1600" dirty="0" smtClean="0">
                <a:latin typeface="+mj-lt"/>
                <a:sym typeface="Wingdings" pitchFamily="52" charset="2"/>
              </a:rPr>
              <a:t>Destructor will be implicitly called  when </a:t>
            </a:r>
            <a:r>
              <a:rPr lang="en-US" sz="1600" dirty="0" err="1" smtClean="0">
                <a:latin typeface="+mj-lt"/>
                <a:sym typeface="Wingdings" pitchFamily="52" charset="2"/>
              </a:rPr>
              <a:t>an_int</a:t>
            </a:r>
            <a:r>
              <a:rPr lang="en-US" sz="1600" dirty="0" smtClean="0">
                <a:latin typeface="+mj-lt"/>
                <a:sym typeface="Wingdings" pitchFamily="52" charset="2"/>
              </a:rPr>
              <a:t> is out of scope.</a:t>
            </a:r>
          </a:p>
          <a:p>
            <a:pPr>
              <a:defRPr/>
            </a:pPr>
            <a:r>
              <a:rPr lang="en-US" sz="1800" dirty="0" err="1" smtClean="0">
                <a:latin typeface="+mj-lt"/>
                <a:sym typeface="Wingdings" pitchFamily="52" charset="2"/>
              </a:rPr>
              <a:t>int</a:t>
            </a:r>
            <a:r>
              <a:rPr lang="en-US" sz="1800" dirty="0" smtClean="0">
                <a:latin typeface="+mj-lt"/>
                <a:sym typeface="Wingdings" pitchFamily="52" charset="2"/>
              </a:rPr>
              <a:t>* </a:t>
            </a:r>
            <a:r>
              <a:rPr lang="en-US" sz="1800" dirty="0" err="1" smtClean="0">
                <a:latin typeface="+mj-lt"/>
                <a:sym typeface="Wingdings" pitchFamily="52" charset="2"/>
              </a:rPr>
              <a:t>int_ptr</a:t>
            </a:r>
            <a:r>
              <a:rPr lang="en-US" sz="1800" dirty="0" smtClean="0">
                <a:latin typeface="+mj-lt"/>
                <a:sym typeface="Wingdings" pitchFamily="52" charset="2"/>
              </a:rPr>
              <a:t> </a:t>
            </a:r>
            <a:r>
              <a:rPr lang="en-US" sz="1800" dirty="0" smtClean="0">
                <a:latin typeface="+mj-lt"/>
              </a:rPr>
              <a:t>= new </a:t>
            </a:r>
            <a:r>
              <a:rPr lang="en-US" sz="1800" dirty="0" err="1" smtClean="0">
                <a:latin typeface="+mj-lt"/>
              </a:rPr>
              <a:t>int</a:t>
            </a:r>
            <a:r>
              <a:rPr lang="en-US" sz="1800" dirty="0" smtClean="0">
                <a:latin typeface="+mj-lt"/>
                <a:sym typeface="Wingdings" pitchFamily="52" charset="2"/>
              </a:rPr>
              <a:t>; // </a:t>
            </a:r>
            <a:r>
              <a:rPr lang="en-US" sz="1800" dirty="0" smtClean="0">
                <a:solidFill>
                  <a:schemeClr val="accent2"/>
                </a:solidFill>
                <a:latin typeface="+mj-lt"/>
                <a:sym typeface="Wingdings" pitchFamily="52" charset="2"/>
              </a:rPr>
              <a:t>heap object</a:t>
            </a:r>
          </a:p>
          <a:p>
            <a:pPr lvl="1">
              <a:defRPr/>
            </a:pPr>
            <a:r>
              <a:rPr lang="en-US" sz="1600" dirty="0" smtClean="0">
                <a:latin typeface="+mj-lt"/>
                <a:sym typeface="Wingdings" pitchFamily="52" charset="2"/>
              </a:rPr>
              <a:t>Requires explicit delete</a:t>
            </a:r>
          </a:p>
          <a:p>
            <a:pPr lvl="1">
              <a:defRPr/>
            </a:pPr>
            <a:endParaRPr lang="en-US" sz="1600" dirty="0" smtClean="0">
              <a:latin typeface="+mj-lt"/>
              <a:sym typeface="Wingdings" pitchFamily="52" charset="2"/>
            </a:endParaRPr>
          </a:p>
          <a:p>
            <a:pPr>
              <a:defRPr/>
            </a:pPr>
            <a:r>
              <a:rPr lang="en-US" sz="1800" dirty="0" smtClean="0">
                <a:latin typeface="+mj-lt"/>
              </a:rPr>
              <a:t>Don’t do these</a:t>
            </a:r>
          </a:p>
          <a:p>
            <a:pPr lvl="1">
              <a:defRPr/>
            </a:pPr>
            <a:r>
              <a:rPr lang="en-US" sz="1600" dirty="0" smtClean="0">
                <a:latin typeface="+mj-lt"/>
              </a:rPr>
              <a:t>delete &amp;</a:t>
            </a:r>
            <a:r>
              <a:rPr lang="en-US" sz="1600" dirty="0" err="1" smtClean="0">
                <a:latin typeface="+mj-lt"/>
              </a:rPr>
              <a:t>an_int</a:t>
            </a:r>
            <a:r>
              <a:rPr lang="en-US" sz="1600" dirty="0" smtClean="0">
                <a:latin typeface="+mj-lt"/>
              </a:rPr>
              <a:t>; </a:t>
            </a:r>
            <a:r>
              <a:rPr lang="en-US" sz="1600" dirty="0" smtClean="0">
                <a:solidFill>
                  <a:srgbClr val="0070C0"/>
                </a:solidFill>
                <a:latin typeface="+mj-lt"/>
              </a:rPr>
              <a:t>// delete on a stack object</a:t>
            </a:r>
          </a:p>
          <a:p>
            <a:pPr lvl="1">
              <a:defRPr/>
            </a:pPr>
            <a:r>
              <a:rPr lang="en-US" sz="1600" dirty="0" err="1" smtClean="0">
                <a:latin typeface="+mj-lt"/>
              </a:rPr>
              <a:t>an_int</a:t>
            </a:r>
            <a:r>
              <a:rPr lang="en-US" sz="1600" dirty="0" smtClean="0">
                <a:latin typeface="+mj-lt"/>
              </a:rPr>
              <a:t> = *(new </a:t>
            </a:r>
            <a:r>
              <a:rPr lang="en-US" sz="1600" dirty="0" err="1" smtClean="0">
                <a:latin typeface="+mj-lt"/>
              </a:rPr>
              <a:t>int</a:t>
            </a:r>
            <a:r>
              <a:rPr lang="en-US" sz="1600" dirty="0" smtClean="0">
                <a:latin typeface="+mj-lt"/>
              </a:rPr>
              <a:t>);  </a:t>
            </a:r>
            <a:r>
              <a:rPr lang="en-US" sz="1600" dirty="0" smtClean="0">
                <a:solidFill>
                  <a:srgbClr val="0070C0"/>
                </a:solidFill>
                <a:latin typeface="+mj-lt"/>
              </a:rPr>
              <a:t>// using new to get a temporary variable</a:t>
            </a:r>
            <a:endParaRPr lang="en-US" sz="1400" dirty="0" smtClean="0">
              <a:solidFill>
                <a:srgbClr val="0070C0"/>
              </a:solidFill>
              <a:latin typeface="+mj-lt"/>
            </a:endParaRPr>
          </a:p>
          <a:p>
            <a:pPr lvl="1" eaLnBrk="1" hangingPunct="1">
              <a:buFontTx/>
              <a:buNone/>
              <a:defRPr/>
            </a:pPr>
            <a:endParaRPr lang="en-US" sz="1600" dirty="0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7570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sz="quarter" idx="4294967295"/>
          </p:nvPr>
        </p:nvPicPr>
        <p:blipFill>
          <a:blip r:embed="rId2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0" y="1301750"/>
            <a:ext cx="3810000" cy="3810000"/>
          </a:xfrm>
        </p:spPr>
      </p:pic>
      <p:sp>
        <p:nvSpPr>
          <p:cNvPr id="5" name="Title 4"/>
          <p:cNvSpPr>
            <a:spLocks noGrp="1"/>
          </p:cNvSpPr>
          <p:nvPr>
            <p:ph type="title" idx="4294967295"/>
          </p:nvPr>
        </p:nvSpPr>
        <p:spPr>
          <a:xfrm>
            <a:off x="2359742" y="228600"/>
            <a:ext cx="6174658" cy="792163"/>
          </a:xfrm>
        </p:spPr>
        <p:txBody>
          <a:bodyPr>
            <a:normAutofit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dirty="0" smtClean="0"/>
              <a:t>Any Questions?</a:t>
            </a:r>
            <a:endParaRPr lang="en-US" dirty="0"/>
          </a:p>
        </p:txBody>
      </p:sp>
      <p:sp>
        <p:nvSpPr>
          <p:cNvPr id="184324" name="Content Placeholder 6"/>
          <p:cNvSpPr>
            <a:spLocks noGrp="1"/>
          </p:cNvSpPr>
          <p:nvPr>
            <p:ph sz="half" idx="4294967295"/>
          </p:nvPr>
        </p:nvSpPr>
        <p:spPr>
          <a:xfrm>
            <a:off x="5410200" y="5525240"/>
            <a:ext cx="3733800" cy="4191000"/>
          </a:xfrm>
        </p:spPr>
        <p:txBody>
          <a:bodyPr/>
          <a:lstStyle/>
          <a:p>
            <a:pPr marL="0" indent="0" eaLnBrk="1" hangingPunct="1"/>
            <a:r>
              <a:rPr lang="en-US" dirty="0">
                <a:sym typeface="Wingdings" pitchFamily="2" charset="2"/>
              </a:rPr>
              <a:t> </a:t>
            </a:r>
            <a:r>
              <a:rPr lang="en-US" dirty="0"/>
              <a:t>hvusynh@hcmiu.edu.vn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sz="3200" smtClean="0">
                <a:latin typeface="Arial" charset="0"/>
                <a:cs typeface="Arial" charset="0"/>
              </a:rPr>
              <a:t>Illustrating C++ Memory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idx="1"/>
          </p:nvPr>
        </p:nvSpPr>
        <p:spPr>
          <a:xfrm>
            <a:off x="3920836" y="1219200"/>
            <a:ext cx="4918364" cy="4906963"/>
          </a:xfrm>
        </p:spPr>
        <p:txBody>
          <a:bodyPr>
            <a:normAutofit/>
          </a:bodyPr>
          <a:lstStyle/>
          <a:p>
            <a:pPr eaLnBrk="1" hangingPunct="1">
              <a:lnSpc>
                <a:spcPct val="80000"/>
              </a:lnSpc>
              <a:buFontTx/>
              <a:buNone/>
            </a:pPr>
            <a:endParaRPr lang="en-US" sz="1800" b="1" dirty="0" smtClean="0">
              <a:latin typeface="Courier New" pitchFamily="49" charset="0"/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sz="1800" b="1" dirty="0" err="1" smtClean="0">
                <a:latin typeface="Courier New" pitchFamily="49" charset="0"/>
              </a:rPr>
              <a:t>int</a:t>
            </a:r>
            <a:r>
              <a:rPr lang="en-US" sz="1800" b="1" dirty="0" smtClean="0">
                <a:latin typeface="Courier New" pitchFamily="49" charset="0"/>
              </a:rPr>
              <a:t> </a:t>
            </a:r>
            <a:r>
              <a:rPr lang="en-US" sz="1800" b="1" dirty="0" err="1" smtClean="0">
                <a:latin typeface="Courier New" pitchFamily="49" charset="0"/>
              </a:rPr>
              <a:t>g_default_value</a:t>
            </a:r>
            <a:r>
              <a:rPr lang="en-US" sz="1800" b="1" dirty="0" smtClean="0">
                <a:latin typeface="Courier New" pitchFamily="49" charset="0"/>
              </a:rPr>
              <a:t> = 1;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en-US" sz="1800" b="1" dirty="0" smtClean="0">
              <a:latin typeface="Courier New" pitchFamily="49" charset="0"/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sz="1800" b="1" dirty="0" err="1" smtClean="0">
                <a:latin typeface="Courier New" pitchFamily="49" charset="0"/>
              </a:rPr>
              <a:t>int</a:t>
            </a:r>
            <a:r>
              <a:rPr lang="en-US" sz="1800" b="1" dirty="0" smtClean="0">
                <a:latin typeface="Courier New" pitchFamily="49" charset="0"/>
              </a:rPr>
              <a:t> main (</a:t>
            </a:r>
            <a:r>
              <a:rPr lang="en-US" sz="1800" b="1" dirty="0" err="1" smtClean="0">
                <a:latin typeface="Courier New" pitchFamily="49" charset="0"/>
              </a:rPr>
              <a:t>int</a:t>
            </a:r>
            <a:r>
              <a:rPr lang="en-US" sz="1800" b="1" dirty="0" smtClean="0">
                <a:latin typeface="Courier New" pitchFamily="49" charset="0"/>
              </a:rPr>
              <a:t> </a:t>
            </a:r>
            <a:r>
              <a:rPr lang="en-US" sz="1800" b="1" dirty="0" err="1" smtClean="0">
                <a:latin typeface="Courier New" pitchFamily="49" charset="0"/>
              </a:rPr>
              <a:t>argc</a:t>
            </a:r>
            <a:r>
              <a:rPr lang="en-US" sz="1800" b="1" dirty="0" smtClean="0">
                <a:latin typeface="Courier New" pitchFamily="49" charset="0"/>
              </a:rPr>
              <a:t>, char **</a:t>
            </a:r>
            <a:r>
              <a:rPr lang="en-US" sz="1800" b="1" dirty="0" err="1" smtClean="0">
                <a:latin typeface="Courier New" pitchFamily="49" charset="0"/>
              </a:rPr>
              <a:t>argv</a:t>
            </a:r>
            <a:r>
              <a:rPr lang="en-US" sz="1800" b="1" dirty="0" smtClean="0">
                <a:latin typeface="Courier New" pitchFamily="49" charset="0"/>
              </a:rPr>
              <a:t>) {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sz="1800" b="1" dirty="0" smtClean="0">
                <a:latin typeface="Courier New" pitchFamily="49" charset="0"/>
              </a:rPr>
              <a:t>  </a:t>
            </a:r>
            <a:r>
              <a:rPr lang="en-US" sz="1800" b="1" dirty="0" err="1" smtClean="0">
                <a:latin typeface="Courier New" pitchFamily="49" charset="0"/>
              </a:rPr>
              <a:t>int</a:t>
            </a:r>
            <a:r>
              <a:rPr lang="en-US" sz="1800" b="1" dirty="0" smtClean="0">
                <a:latin typeface="Courier New" pitchFamily="49" charset="0"/>
              </a:rPr>
              <a:t> *f = new </a:t>
            </a:r>
            <a:r>
              <a:rPr lang="en-US" sz="1800" b="1" dirty="0" err="1" smtClean="0">
                <a:latin typeface="Courier New" pitchFamily="49" charset="0"/>
              </a:rPr>
              <a:t>int</a:t>
            </a:r>
            <a:r>
              <a:rPr lang="en-US" sz="1800" b="1" dirty="0" smtClean="0">
                <a:latin typeface="Courier New" pitchFamily="49" charset="0"/>
              </a:rPr>
              <a:t>;  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en-US" sz="1800" b="1" dirty="0" smtClean="0">
              <a:latin typeface="Courier New" pitchFamily="49" charset="0"/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sz="1800" b="1" dirty="0" smtClean="0">
                <a:latin typeface="Courier New" pitchFamily="49" charset="0"/>
              </a:rPr>
              <a:t>  *f = </a:t>
            </a:r>
            <a:r>
              <a:rPr lang="en-US" sz="1800" b="1" dirty="0" err="1" smtClean="0">
                <a:latin typeface="Courier New" pitchFamily="49" charset="0"/>
              </a:rPr>
              <a:t>g_default_value</a:t>
            </a:r>
            <a:r>
              <a:rPr lang="en-US" sz="1800" b="1" dirty="0" smtClean="0">
                <a:latin typeface="Courier New" pitchFamily="49" charset="0"/>
              </a:rPr>
              <a:t>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en-US" sz="1800" b="1" dirty="0" smtClean="0">
              <a:latin typeface="Courier New" pitchFamily="49" charset="0"/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sz="1800" b="1" dirty="0" smtClean="0">
                <a:latin typeface="Courier New" pitchFamily="49" charset="0"/>
              </a:rPr>
              <a:t>  delete f;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en-US" sz="1800" b="1" dirty="0" smtClean="0">
              <a:latin typeface="Courier New" pitchFamily="49" charset="0"/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sz="1800" b="1" dirty="0" smtClean="0">
                <a:latin typeface="Courier New" pitchFamily="49" charset="0"/>
              </a:rPr>
              <a:t>  return 0;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sz="1800" b="1" dirty="0" smtClean="0">
                <a:latin typeface="Courier New" pitchFamily="49" charset="0"/>
              </a:rPr>
              <a:t>}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en-US" sz="1800" b="1" dirty="0" smtClean="0">
              <a:latin typeface="Courier New" pitchFamily="49" charset="0"/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en-US" sz="1400" b="1" dirty="0" smtClean="0">
              <a:latin typeface="Courier" pitchFamily="49" charset="0"/>
            </a:endParaRPr>
          </a:p>
        </p:txBody>
      </p:sp>
      <p:sp>
        <p:nvSpPr>
          <p:cNvPr id="3076" name="Rectangle 38"/>
          <p:cNvSpPr>
            <a:spLocks noChangeArrowheads="1"/>
          </p:cNvSpPr>
          <p:nvPr/>
        </p:nvSpPr>
        <p:spPr bwMode="auto">
          <a:xfrm>
            <a:off x="838030" y="1371600"/>
            <a:ext cx="1524000" cy="381000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  <a:p>
            <a:endParaRPr lang="en-US"/>
          </a:p>
        </p:txBody>
      </p:sp>
      <p:sp>
        <p:nvSpPr>
          <p:cNvPr id="3077" name="Rectangle 39"/>
          <p:cNvSpPr>
            <a:spLocks noChangeArrowheads="1"/>
          </p:cNvSpPr>
          <p:nvPr/>
        </p:nvSpPr>
        <p:spPr bwMode="auto">
          <a:xfrm>
            <a:off x="838030" y="1752600"/>
            <a:ext cx="1524000" cy="381000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  <a:p>
            <a:endParaRPr lang="en-US"/>
          </a:p>
        </p:txBody>
      </p:sp>
      <p:sp>
        <p:nvSpPr>
          <p:cNvPr id="3078" name="Rectangle 40"/>
          <p:cNvSpPr>
            <a:spLocks noChangeArrowheads="1"/>
          </p:cNvSpPr>
          <p:nvPr/>
        </p:nvSpPr>
        <p:spPr bwMode="auto">
          <a:xfrm>
            <a:off x="838030" y="5791200"/>
            <a:ext cx="1524000" cy="381000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  <a:p>
            <a:endParaRPr lang="en-US"/>
          </a:p>
        </p:txBody>
      </p:sp>
      <p:sp>
        <p:nvSpPr>
          <p:cNvPr id="3079" name="Rectangle 41"/>
          <p:cNvSpPr>
            <a:spLocks noChangeArrowheads="1"/>
          </p:cNvSpPr>
          <p:nvPr/>
        </p:nvSpPr>
        <p:spPr bwMode="auto">
          <a:xfrm>
            <a:off x="838030" y="5029200"/>
            <a:ext cx="1524000" cy="762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  <a:p>
            <a:endParaRPr lang="en-US"/>
          </a:p>
        </p:txBody>
      </p:sp>
      <p:sp>
        <p:nvSpPr>
          <p:cNvPr id="3080" name="Rectangle 42"/>
          <p:cNvSpPr>
            <a:spLocks noChangeArrowheads="1"/>
          </p:cNvSpPr>
          <p:nvPr/>
        </p:nvSpPr>
        <p:spPr bwMode="auto">
          <a:xfrm>
            <a:off x="838030" y="2667000"/>
            <a:ext cx="1524000" cy="2362200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  <a:p>
            <a:endParaRPr lang="en-US"/>
          </a:p>
        </p:txBody>
      </p:sp>
      <p:sp>
        <p:nvSpPr>
          <p:cNvPr id="3081" name="Rectangle 43"/>
          <p:cNvSpPr>
            <a:spLocks noChangeArrowheads="1"/>
          </p:cNvSpPr>
          <p:nvPr/>
        </p:nvSpPr>
        <p:spPr bwMode="auto">
          <a:xfrm>
            <a:off x="838030" y="2133600"/>
            <a:ext cx="1524000" cy="533400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  <a:p>
            <a:endParaRPr lang="en-US"/>
          </a:p>
        </p:txBody>
      </p:sp>
      <p:sp>
        <p:nvSpPr>
          <p:cNvPr id="3082" name="Text Box 44"/>
          <p:cNvSpPr txBox="1">
            <a:spLocks noChangeArrowheads="1"/>
          </p:cNvSpPr>
          <p:nvPr/>
        </p:nvSpPr>
        <p:spPr bwMode="auto">
          <a:xfrm>
            <a:off x="2514430" y="1751013"/>
            <a:ext cx="77457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sz="1800">
                <a:latin typeface="Arial" charset="0"/>
              </a:rPr>
              <a:t>stack</a:t>
            </a:r>
          </a:p>
        </p:txBody>
      </p:sp>
      <p:sp>
        <p:nvSpPr>
          <p:cNvPr id="3083" name="Text Box 45"/>
          <p:cNvSpPr txBox="1">
            <a:spLocks noChangeArrowheads="1"/>
          </p:cNvSpPr>
          <p:nvPr/>
        </p:nvSpPr>
        <p:spPr bwMode="auto">
          <a:xfrm>
            <a:off x="2514430" y="4494213"/>
            <a:ext cx="72327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sz="1800">
                <a:latin typeface="Arial" charset="0"/>
              </a:rPr>
              <a:t>heap</a:t>
            </a:r>
          </a:p>
        </p:txBody>
      </p:sp>
      <p:sp>
        <p:nvSpPr>
          <p:cNvPr id="3084" name="Text Box 46"/>
          <p:cNvSpPr txBox="1">
            <a:spLocks noChangeArrowheads="1"/>
          </p:cNvSpPr>
          <p:nvPr/>
        </p:nvSpPr>
        <p:spPr bwMode="auto">
          <a:xfrm>
            <a:off x="2514430" y="5180013"/>
            <a:ext cx="72327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sz="1800">
                <a:latin typeface="Arial" charset="0"/>
              </a:rPr>
              <a:t>code</a:t>
            </a:r>
          </a:p>
        </p:txBody>
      </p:sp>
      <p:sp>
        <p:nvSpPr>
          <p:cNvPr id="3085" name="Text Box 47"/>
          <p:cNvSpPr txBox="1">
            <a:spLocks noChangeArrowheads="1"/>
          </p:cNvSpPr>
          <p:nvPr/>
        </p:nvSpPr>
        <p:spPr bwMode="auto">
          <a:xfrm>
            <a:off x="2438230" y="5789613"/>
            <a:ext cx="86433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sz="1800">
                <a:latin typeface="Arial" charset="0"/>
              </a:rPr>
              <a:t>global</a:t>
            </a:r>
          </a:p>
        </p:txBody>
      </p:sp>
      <p:sp>
        <p:nvSpPr>
          <p:cNvPr id="3086" name="Text Box 48"/>
          <p:cNvSpPr txBox="1">
            <a:spLocks noChangeArrowheads="1"/>
          </p:cNvSpPr>
          <p:nvPr/>
        </p:nvSpPr>
        <p:spPr bwMode="auto">
          <a:xfrm>
            <a:off x="838030" y="5791200"/>
            <a:ext cx="152082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sz="1400" b="1">
                <a:latin typeface="Arial" charset="0"/>
              </a:rPr>
              <a:t>g_default_value</a:t>
            </a:r>
          </a:p>
        </p:txBody>
      </p:sp>
      <p:sp>
        <p:nvSpPr>
          <p:cNvPr id="3087" name="Text Box 49"/>
          <p:cNvSpPr txBox="1">
            <a:spLocks noChangeArrowheads="1"/>
          </p:cNvSpPr>
          <p:nvPr/>
        </p:nvSpPr>
        <p:spPr bwMode="auto">
          <a:xfrm>
            <a:off x="1295230" y="1828800"/>
            <a:ext cx="685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sz="1400" b="1">
                <a:latin typeface="Arial" charset="0"/>
              </a:rPr>
              <a:t>Foo *f</a:t>
            </a:r>
          </a:p>
        </p:txBody>
      </p:sp>
      <p:sp>
        <p:nvSpPr>
          <p:cNvPr id="3088" name="Text Box 50"/>
          <p:cNvSpPr txBox="1">
            <a:spLocks noChangeArrowheads="1"/>
          </p:cNvSpPr>
          <p:nvPr/>
        </p:nvSpPr>
        <p:spPr bwMode="auto">
          <a:xfrm>
            <a:off x="1142830" y="2133600"/>
            <a:ext cx="941388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sz="1400" b="1">
                <a:latin typeface="Arial" charset="0"/>
              </a:rPr>
              <a:t>Foo *this</a:t>
            </a:r>
          </a:p>
          <a:p>
            <a:pPr eaLnBrk="1" hangingPunct="1"/>
            <a:r>
              <a:rPr lang="en-US" sz="1400" b="1">
                <a:latin typeface="Arial" charset="0"/>
              </a:rPr>
              <a:t>int v</a:t>
            </a:r>
          </a:p>
        </p:txBody>
      </p:sp>
      <p:sp>
        <p:nvSpPr>
          <p:cNvPr id="3089" name="Rectangle 51"/>
          <p:cNvSpPr>
            <a:spLocks noChangeArrowheads="1"/>
          </p:cNvSpPr>
          <p:nvPr/>
        </p:nvSpPr>
        <p:spPr bwMode="auto">
          <a:xfrm>
            <a:off x="990430" y="3962400"/>
            <a:ext cx="1219200" cy="838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090" name="Rectangle 55"/>
          <p:cNvSpPr>
            <a:spLocks noChangeArrowheads="1"/>
          </p:cNvSpPr>
          <p:nvPr/>
        </p:nvSpPr>
        <p:spPr bwMode="auto">
          <a:xfrm>
            <a:off x="1066630" y="4267200"/>
            <a:ext cx="1066800" cy="457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091" name="Text Box 56"/>
          <p:cNvSpPr txBox="1">
            <a:spLocks noChangeArrowheads="1"/>
          </p:cNvSpPr>
          <p:nvPr/>
        </p:nvSpPr>
        <p:spPr bwMode="auto">
          <a:xfrm>
            <a:off x="1163468" y="4343400"/>
            <a:ext cx="8937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sz="1400" b="1">
                <a:latin typeface="Arial" charset="0"/>
              </a:rPr>
              <a:t>m_value</a:t>
            </a:r>
          </a:p>
        </p:txBody>
      </p:sp>
      <p:sp>
        <p:nvSpPr>
          <p:cNvPr id="3092" name="Text Box 57"/>
          <p:cNvSpPr txBox="1">
            <a:spLocks noChangeArrowheads="1"/>
          </p:cNvSpPr>
          <p:nvPr/>
        </p:nvSpPr>
        <p:spPr bwMode="auto">
          <a:xfrm>
            <a:off x="404643" y="1447800"/>
            <a:ext cx="509587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sz="1400" b="1">
                <a:solidFill>
                  <a:schemeClr val="bg1"/>
                </a:solidFill>
                <a:latin typeface="Arial" charset="0"/>
              </a:rPr>
              <a:t>crt0</a:t>
            </a:r>
          </a:p>
        </p:txBody>
      </p:sp>
      <p:sp>
        <p:nvSpPr>
          <p:cNvPr id="3093" name="Text Box 58"/>
          <p:cNvSpPr txBox="1">
            <a:spLocks noChangeArrowheads="1"/>
          </p:cNvSpPr>
          <p:nvPr/>
        </p:nvSpPr>
        <p:spPr bwMode="auto">
          <a:xfrm>
            <a:off x="304630" y="1828800"/>
            <a:ext cx="598488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sz="1400" b="1">
                <a:solidFill>
                  <a:schemeClr val="bg1"/>
                </a:solidFill>
                <a:latin typeface="Arial" charset="0"/>
              </a:rPr>
              <a:t>main</a:t>
            </a:r>
          </a:p>
        </p:txBody>
      </p:sp>
      <p:sp>
        <p:nvSpPr>
          <p:cNvPr id="3094" name="Text Box 59"/>
          <p:cNvSpPr txBox="1">
            <a:spLocks noChangeArrowheads="1"/>
          </p:cNvSpPr>
          <p:nvPr/>
        </p:nvSpPr>
        <p:spPr bwMode="auto">
          <a:xfrm>
            <a:off x="3661" y="2149475"/>
            <a:ext cx="91056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 eaLnBrk="1" hangingPunct="1"/>
            <a:r>
              <a:rPr lang="en-US" sz="1400" b="1" dirty="0">
                <a:solidFill>
                  <a:schemeClr val="bg1"/>
                </a:solidFill>
                <a:latin typeface="Arial" charset="0"/>
              </a:rPr>
              <a:t>Foo:</a:t>
            </a:r>
          </a:p>
          <a:p>
            <a:pPr algn="r" eaLnBrk="1" hangingPunct="1"/>
            <a:r>
              <a:rPr lang="en-US" sz="1400" b="1" dirty="0" err="1">
                <a:solidFill>
                  <a:schemeClr val="bg1"/>
                </a:solidFill>
                <a:latin typeface="Arial" charset="0"/>
              </a:rPr>
              <a:t>setValue</a:t>
            </a:r>
            <a:endParaRPr lang="en-US" sz="1400" b="1" dirty="0">
              <a:solidFill>
                <a:schemeClr val="bg1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8562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sz="3200" smtClean="0">
                <a:latin typeface="Arial" charset="0"/>
                <a:cs typeface="Arial" charset="0"/>
              </a:rPr>
              <a:t>Memory, Lifetimes, and Scopes</a:t>
            </a:r>
          </a:p>
        </p:txBody>
      </p:sp>
      <p:sp>
        <p:nvSpPr>
          <p:cNvPr id="5123" name="Rectangle 4"/>
          <p:cNvSpPr>
            <a:spLocks noGrp="1" noChangeArrowheads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eaLnBrk="1" hangingPunct="1">
              <a:lnSpc>
                <a:spcPct val="80000"/>
              </a:lnSpc>
            </a:pPr>
            <a:r>
              <a:rPr lang="en-US" sz="1800" dirty="0" smtClean="0">
                <a:latin typeface="Arial" charset="0"/>
              </a:rPr>
              <a:t>Temporary variables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600" dirty="0" smtClean="0">
                <a:latin typeface="Arial" charset="0"/>
              </a:rPr>
              <a:t>Are scoped to an expression, e.g., </a:t>
            </a:r>
            <a:r>
              <a:rPr lang="en-US" sz="1600" b="1" dirty="0" smtClean="0">
                <a:latin typeface="Courier New" pitchFamily="49" charset="0"/>
              </a:rPr>
              <a:t>a = b + 3 * c;</a:t>
            </a:r>
          </a:p>
          <a:p>
            <a:pPr lvl="1" eaLnBrk="1" hangingPunct="1">
              <a:lnSpc>
                <a:spcPct val="80000"/>
              </a:lnSpc>
            </a:pPr>
            <a:endParaRPr lang="en-US" sz="1600" b="1" dirty="0" smtClean="0">
              <a:latin typeface="Courier New" pitchFamily="49" charset="0"/>
            </a:endParaRPr>
          </a:p>
          <a:p>
            <a:pPr eaLnBrk="1" hangingPunct="1">
              <a:lnSpc>
                <a:spcPct val="80000"/>
              </a:lnSpc>
            </a:pPr>
            <a:r>
              <a:rPr lang="en-US" sz="1800" dirty="0" smtClean="0">
                <a:latin typeface="Arial" charset="0"/>
              </a:rPr>
              <a:t>Automatic (stack) variables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600" dirty="0" smtClean="0">
                <a:latin typeface="Arial" charset="0"/>
              </a:rPr>
              <a:t>Are scoped to the duration of the function in which they are declared</a:t>
            </a:r>
          </a:p>
          <a:p>
            <a:pPr lvl="1" eaLnBrk="1" hangingPunct="1">
              <a:lnSpc>
                <a:spcPct val="80000"/>
              </a:lnSpc>
            </a:pPr>
            <a:endParaRPr lang="en-US" sz="1600" dirty="0" smtClean="0">
              <a:latin typeface="Arial" charset="0"/>
            </a:endParaRPr>
          </a:p>
          <a:p>
            <a:pPr eaLnBrk="1" hangingPunct="1">
              <a:lnSpc>
                <a:spcPct val="80000"/>
              </a:lnSpc>
            </a:pPr>
            <a:r>
              <a:rPr lang="en-US" sz="1800" dirty="0" smtClean="0">
                <a:latin typeface="Arial" charset="0"/>
              </a:rPr>
              <a:t>Dynamically allocated variables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600" dirty="0" smtClean="0">
                <a:latin typeface="Arial" charset="0"/>
              </a:rPr>
              <a:t>Are scoped from explicit creation (</a:t>
            </a:r>
            <a:r>
              <a:rPr lang="en-US" sz="1600" b="1" dirty="0" smtClean="0">
                <a:latin typeface="Courier New" pitchFamily="49" charset="0"/>
              </a:rPr>
              <a:t>new</a:t>
            </a:r>
            <a:r>
              <a:rPr lang="en-US" sz="1600" dirty="0" smtClean="0">
                <a:latin typeface="Arial" charset="0"/>
              </a:rPr>
              <a:t>) to explicit destruction (</a:t>
            </a:r>
            <a:r>
              <a:rPr lang="en-US" sz="1600" b="1" dirty="0" smtClean="0">
                <a:latin typeface="Courier New" pitchFamily="49" charset="0"/>
              </a:rPr>
              <a:t>delete</a:t>
            </a:r>
            <a:r>
              <a:rPr lang="en-US" sz="1600" dirty="0" smtClean="0">
                <a:latin typeface="Arial" charset="0"/>
              </a:rPr>
              <a:t>)</a:t>
            </a:r>
          </a:p>
          <a:p>
            <a:pPr lvl="1" eaLnBrk="1" hangingPunct="1">
              <a:lnSpc>
                <a:spcPct val="80000"/>
              </a:lnSpc>
            </a:pPr>
            <a:endParaRPr lang="en-US" sz="1600" dirty="0" smtClean="0">
              <a:latin typeface="Arial" charset="0"/>
            </a:endParaRPr>
          </a:p>
          <a:p>
            <a:pPr eaLnBrk="1" hangingPunct="1">
              <a:lnSpc>
                <a:spcPct val="80000"/>
              </a:lnSpc>
            </a:pPr>
            <a:r>
              <a:rPr lang="en-US" sz="1800" dirty="0" smtClean="0">
                <a:latin typeface="Arial" charset="0"/>
              </a:rPr>
              <a:t>Global variables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600" dirty="0" smtClean="0">
                <a:latin typeface="Arial" charset="0"/>
              </a:rPr>
              <a:t>Are scoped to the entire lifetime of the program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600" dirty="0" smtClean="0">
                <a:latin typeface="Arial" charset="0"/>
              </a:rPr>
              <a:t>Includes static class and namespace members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600" dirty="0" smtClean="0">
                <a:latin typeface="Arial" charset="0"/>
              </a:rPr>
              <a:t>May still have initialization ordering issues (Singleton Pattern)</a:t>
            </a:r>
          </a:p>
          <a:p>
            <a:pPr lvl="1" eaLnBrk="1" hangingPunct="1">
              <a:lnSpc>
                <a:spcPct val="80000"/>
              </a:lnSpc>
            </a:pPr>
            <a:endParaRPr lang="en-US" sz="1600" dirty="0" smtClean="0">
              <a:latin typeface="Arial" charset="0"/>
            </a:endParaRPr>
          </a:p>
          <a:p>
            <a:pPr eaLnBrk="1" hangingPunct="1">
              <a:lnSpc>
                <a:spcPct val="80000"/>
              </a:lnSpc>
            </a:pPr>
            <a:r>
              <a:rPr lang="en-US" sz="1800" dirty="0" smtClean="0">
                <a:latin typeface="Arial" charset="0"/>
              </a:rPr>
              <a:t>Member variables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600" dirty="0" smtClean="0">
                <a:latin typeface="Arial" charset="0"/>
              </a:rPr>
              <a:t>Are scoped to the lifetime of the object within which they reside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600" dirty="0" smtClean="0">
                <a:latin typeface="Arial" charset="0"/>
              </a:rPr>
              <a:t>Depends on whether object is temporary, automatic, dynamic, or global</a:t>
            </a:r>
          </a:p>
          <a:p>
            <a:pPr lvl="1" eaLnBrk="1" hangingPunct="1">
              <a:lnSpc>
                <a:spcPct val="80000"/>
              </a:lnSpc>
            </a:pPr>
            <a:endParaRPr lang="en-US" sz="1600" dirty="0" smtClean="0">
              <a:latin typeface="Arial" charset="0"/>
            </a:endParaRPr>
          </a:p>
          <a:p>
            <a:pPr eaLnBrk="1" hangingPunct="1">
              <a:lnSpc>
                <a:spcPct val="80000"/>
              </a:lnSpc>
            </a:pPr>
            <a:r>
              <a:rPr lang="en-US" sz="1800" b="1" dirty="0" smtClean="0">
                <a:solidFill>
                  <a:srgbClr val="FF0000"/>
                </a:solidFill>
                <a:latin typeface="Arial" charset="0"/>
              </a:rPr>
              <a:t>Lifetime of a pointer/reference can differ from the lifetime of the location to which it points/refers</a:t>
            </a:r>
          </a:p>
        </p:txBody>
      </p:sp>
    </p:spTree>
    <p:extLst>
      <p:ext uri="{BB962C8B-B14F-4D97-AF65-F5344CB8AC3E}">
        <p14:creationId xmlns:p14="http://schemas.microsoft.com/office/powerpoint/2010/main" val="3679141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2389965" y="13844"/>
            <a:ext cx="7239000" cy="838200"/>
          </a:xfrm>
        </p:spPr>
        <p:txBody>
          <a:bodyPr>
            <a:normAutofit fontScale="90000"/>
          </a:bodyPr>
          <a:lstStyle/>
          <a:p>
            <a:r>
              <a:rPr lang="en-US" altLang="zh-TW" dirty="0"/>
              <a:t>Dynamic memory allocation in C (1/3)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389965" y="1676400"/>
            <a:ext cx="3810000" cy="4419600"/>
          </a:xfrm>
        </p:spPr>
        <p:txBody>
          <a:bodyPr>
            <a:normAutofit/>
          </a:bodyPr>
          <a:lstStyle/>
          <a:p>
            <a:r>
              <a:rPr lang="en-US" altLang="zh-TW" sz="1600" dirty="0"/>
              <a:t>void </a:t>
            </a:r>
            <a:r>
              <a:rPr lang="en-US" altLang="zh-TW" sz="1600" dirty="0" err="1"/>
              <a:t>some_function</a:t>
            </a:r>
            <a:r>
              <a:rPr lang="en-US" altLang="zh-TW" sz="1600" dirty="0"/>
              <a:t> () { </a:t>
            </a:r>
            <a:br>
              <a:rPr lang="en-US" altLang="zh-TW" sz="1600" dirty="0"/>
            </a:br>
            <a:r>
              <a:rPr lang="en-US" altLang="zh-TW" sz="1600" dirty="0" err="1"/>
              <a:t>int</a:t>
            </a:r>
            <a:r>
              <a:rPr lang="en-US" altLang="zh-TW" sz="1600" dirty="0"/>
              <a:t> *</a:t>
            </a:r>
            <a:r>
              <a:rPr lang="en-US" altLang="zh-TW" sz="1600" dirty="0" err="1"/>
              <a:t>nump</a:t>
            </a:r>
            <a:r>
              <a:rPr lang="en-US" altLang="zh-TW" sz="1600" dirty="0"/>
              <a:t>;</a:t>
            </a:r>
            <a:br>
              <a:rPr lang="en-US" altLang="zh-TW" sz="1600" dirty="0"/>
            </a:br>
            <a:r>
              <a:rPr lang="en-US" altLang="zh-TW" sz="1600" dirty="0"/>
              <a:t>char *</a:t>
            </a:r>
            <a:r>
              <a:rPr lang="en-US" altLang="zh-TW" sz="1600" dirty="0" err="1"/>
              <a:t>letp</a:t>
            </a:r>
            <a:r>
              <a:rPr lang="en-US" altLang="zh-TW" sz="1600" dirty="0"/>
              <a:t>;</a:t>
            </a:r>
            <a:br>
              <a:rPr lang="en-US" altLang="zh-TW" sz="1600" dirty="0"/>
            </a:br>
            <a:r>
              <a:rPr lang="en-US" altLang="zh-TW" sz="1600" dirty="0" err="1"/>
              <a:t>planet_t</a:t>
            </a:r>
            <a:r>
              <a:rPr lang="en-US" altLang="zh-TW" sz="1600" dirty="0"/>
              <a:t> *</a:t>
            </a:r>
            <a:r>
              <a:rPr lang="en-US" altLang="zh-TW" sz="1600" dirty="0" err="1"/>
              <a:t>planetp</a:t>
            </a:r>
            <a:r>
              <a:rPr lang="en-US" altLang="zh-TW" sz="1600" dirty="0"/>
              <a:t>;</a:t>
            </a:r>
            <a:br>
              <a:rPr lang="en-US" altLang="zh-TW" sz="1600" dirty="0"/>
            </a:br>
            <a:r>
              <a:rPr lang="en-US" altLang="zh-TW" sz="1600" dirty="0"/>
              <a:t>…</a:t>
            </a:r>
          </a:p>
        </p:txBody>
      </p:sp>
      <p:pic>
        <p:nvPicPr>
          <p:cNvPr id="8198" name="Picture 6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555440" y="1773238"/>
            <a:ext cx="2355850" cy="30956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724410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>
          <a:xfrm>
            <a:off x="2320690" y="10385"/>
            <a:ext cx="7239000" cy="838200"/>
          </a:xfrm>
        </p:spPr>
        <p:txBody>
          <a:bodyPr>
            <a:normAutofit fontScale="90000"/>
          </a:bodyPr>
          <a:lstStyle/>
          <a:p>
            <a:r>
              <a:rPr lang="en-US" altLang="zh-TW" dirty="0"/>
              <a:t>Dynamic memory allocation in C (2/3)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334545" y="4491707"/>
            <a:ext cx="5686425" cy="4921250"/>
          </a:xfrm>
        </p:spPr>
        <p:txBody>
          <a:bodyPr>
            <a:normAutofit/>
          </a:bodyPr>
          <a:lstStyle/>
          <a:p>
            <a:pPr marL="0" indent="0"/>
            <a:r>
              <a:rPr lang="en-US" altLang="zh-TW" sz="1400" dirty="0"/>
              <a:t>  void </a:t>
            </a:r>
            <a:r>
              <a:rPr lang="en-US" altLang="zh-TW" sz="1400" dirty="0" err="1"/>
              <a:t>some_function</a:t>
            </a:r>
            <a:r>
              <a:rPr lang="en-US" altLang="zh-TW" sz="1400" dirty="0"/>
              <a:t> () { </a:t>
            </a:r>
            <a:br>
              <a:rPr lang="en-US" altLang="zh-TW" sz="1400" dirty="0"/>
            </a:br>
            <a:r>
              <a:rPr lang="en-US" altLang="zh-TW" sz="1400" dirty="0"/>
              <a:t>     </a:t>
            </a:r>
            <a:r>
              <a:rPr lang="en-US" altLang="zh-TW" sz="1400" dirty="0" err="1"/>
              <a:t>int</a:t>
            </a:r>
            <a:r>
              <a:rPr lang="en-US" altLang="zh-TW" sz="1400" dirty="0"/>
              <a:t> *</a:t>
            </a:r>
            <a:r>
              <a:rPr lang="en-US" altLang="zh-TW" sz="1400" dirty="0" err="1"/>
              <a:t>nump</a:t>
            </a:r>
            <a:r>
              <a:rPr lang="en-US" altLang="zh-TW" sz="1400" dirty="0"/>
              <a:t>;</a:t>
            </a:r>
            <a:br>
              <a:rPr lang="en-US" altLang="zh-TW" sz="1400" dirty="0"/>
            </a:br>
            <a:r>
              <a:rPr lang="en-US" altLang="zh-TW" sz="1400" dirty="0"/>
              <a:t>     char *</a:t>
            </a:r>
            <a:r>
              <a:rPr lang="en-US" altLang="zh-TW" sz="1400" dirty="0" err="1"/>
              <a:t>letp</a:t>
            </a:r>
            <a:r>
              <a:rPr lang="en-US" altLang="zh-TW" sz="1400" dirty="0"/>
              <a:t>;</a:t>
            </a:r>
            <a:br>
              <a:rPr lang="en-US" altLang="zh-TW" sz="1400" dirty="0"/>
            </a:br>
            <a:r>
              <a:rPr lang="en-US" altLang="zh-TW" sz="1400" dirty="0"/>
              <a:t>     </a:t>
            </a:r>
            <a:r>
              <a:rPr lang="en-US" altLang="zh-TW" sz="1400" dirty="0" err="1"/>
              <a:t>planet_t</a:t>
            </a:r>
            <a:r>
              <a:rPr lang="en-US" altLang="zh-TW" sz="1400" dirty="0"/>
              <a:t> *</a:t>
            </a:r>
            <a:r>
              <a:rPr lang="en-US" altLang="zh-TW" sz="1400" dirty="0" err="1"/>
              <a:t>planetp</a:t>
            </a:r>
            <a:r>
              <a:rPr lang="en-US" altLang="zh-TW" sz="1400" dirty="0"/>
              <a:t>;</a:t>
            </a:r>
            <a:br>
              <a:rPr lang="en-US" altLang="zh-TW" sz="1400" dirty="0"/>
            </a:br>
            <a:r>
              <a:rPr lang="en-US" altLang="zh-TW" sz="1400" dirty="0"/>
              <a:t>     …</a:t>
            </a:r>
          </a:p>
          <a:p>
            <a:pPr marL="0" indent="0"/>
            <a:r>
              <a:rPr lang="en-US" altLang="zh-TW" sz="1400" dirty="0" smtClean="0"/>
              <a:t>#</a:t>
            </a:r>
            <a:r>
              <a:rPr lang="en-US" altLang="zh-TW" sz="1400" dirty="0"/>
              <a:t>include &lt;</a:t>
            </a:r>
            <a:r>
              <a:rPr lang="en-US" altLang="zh-TW" sz="1400" dirty="0" err="1"/>
              <a:t>stdlib.h</a:t>
            </a:r>
            <a:r>
              <a:rPr lang="en-US" altLang="zh-TW" sz="1400" dirty="0"/>
              <a:t>&gt;</a:t>
            </a:r>
          </a:p>
          <a:p>
            <a:pPr marL="0" indent="0"/>
            <a:r>
              <a:rPr lang="en-US" altLang="zh-TW" sz="1400" dirty="0" smtClean="0"/>
              <a:t>    </a:t>
            </a:r>
            <a:r>
              <a:rPr lang="en-US" altLang="zh-TW" sz="1400" dirty="0" err="1" smtClean="0"/>
              <a:t>nump</a:t>
            </a:r>
            <a:r>
              <a:rPr lang="en-US" altLang="zh-TW" sz="1400" dirty="0"/>
              <a:t>=(</a:t>
            </a:r>
            <a:r>
              <a:rPr lang="en-US" altLang="zh-TW" sz="1400" dirty="0" err="1"/>
              <a:t>int</a:t>
            </a:r>
            <a:r>
              <a:rPr lang="en-US" altLang="zh-TW" sz="1400" dirty="0" smtClean="0"/>
              <a:t>*) </a:t>
            </a:r>
            <a:r>
              <a:rPr lang="en-US" altLang="zh-TW" sz="1400" dirty="0" err="1"/>
              <a:t>malloc</a:t>
            </a:r>
            <a:r>
              <a:rPr lang="en-US" altLang="zh-TW" sz="1400" dirty="0"/>
              <a:t>(</a:t>
            </a:r>
            <a:r>
              <a:rPr lang="en-US" altLang="zh-TW" sz="1400" dirty="0" err="1"/>
              <a:t>sizeof</a:t>
            </a:r>
            <a:r>
              <a:rPr lang="en-US" altLang="zh-TW" sz="1400" dirty="0"/>
              <a:t>(</a:t>
            </a:r>
            <a:r>
              <a:rPr lang="en-US" altLang="zh-TW" sz="1400" dirty="0" err="1"/>
              <a:t>int</a:t>
            </a:r>
            <a:r>
              <a:rPr lang="en-US" altLang="zh-TW" sz="1400" dirty="0"/>
              <a:t>));</a:t>
            </a:r>
            <a:br>
              <a:rPr lang="en-US" altLang="zh-TW" sz="1400" dirty="0"/>
            </a:br>
            <a:r>
              <a:rPr lang="en-US" altLang="zh-TW" sz="1400" dirty="0"/>
              <a:t>    </a:t>
            </a:r>
            <a:r>
              <a:rPr lang="en-US" altLang="zh-TW" sz="1400" dirty="0" err="1"/>
              <a:t>letp</a:t>
            </a:r>
            <a:r>
              <a:rPr lang="en-US" altLang="zh-TW" sz="1400" dirty="0"/>
              <a:t> = (char*) </a:t>
            </a:r>
            <a:r>
              <a:rPr lang="en-US" altLang="zh-TW" sz="1400" dirty="0" err="1"/>
              <a:t>malloc</a:t>
            </a:r>
            <a:r>
              <a:rPr lang="en-US" altLang="zh-TW" sz="1400" dirty="0"/>
              <a:t>(</a:t>
            </a:r>
            <a:r>
              <a:rPr lang="en-US" altLang="zh-TW" sz="1400" dirty="0" err="1"/>
              <a:t>sizeof</a:t>
            </a:r>
            <a:r>
              <a:rPr lang="en-US" altLang="zh-TW" sz="1400" dirty="0"/>
              <a:t>(char));</a:t>
            </a:r>
            <a:br>
              <a:rPr lang="en-US" altLang="zh-TW" sz="1400" dirty="0"/>
            </a:br>
            <a:r>
              <a:rPr lang="en-US" altLang="zh-TW" sz="1400" dirty="0"/>
              <a:t>    </a:t>
            </a:r>
            <a:r>
              <a:rPr lang="en-US" altLang="zh-TW" sz="1400" dirty="0" err="1"/>
              <a:t>planetp</a:t>
            </a:r>
            <a:r>
              <a:rPr lang="en-US" altLang="zh-TW" sz="1400" dirty="0"/>
              <a:t> = (</a:t>
            </a:r>
            <a:r>
              <a:rPr lang="en-US" altLang="zh-TW" sz="1400" dirty="0" err="1"/>
              <a:t>planet_t</a:t>
            </a:r>
            <a:r>
              <a:rPr lang="en-US" altLang="zh-TW" sz="1400" dirty="0"/>
              <a:t> *) </a:t>
            </a:r>
            <a:r>
              <a:rPr lang="en-US" altLang="zh-TW" sz="1400" dirty="0" err="1"/>
              <a:t>malloc</a:t>
            </a:r>
            <a:r>
              <a:rPr lang="en-US" altLang="zh-TW" sz="1400" dirty="0"/>
              <a:t>(</a:t>
            </a:r>
            <a:r>
              <a:rPr lang="en-US" altLang="zh-TW" sz="1400" dirty="0" err="1"/>
              <a:t>sizeof</a:t>
            </a:r>
            <a:r>
              <a:rPr lang="en-US" altLang="zh-TW" sz="1400" dirty="0"/>
              <a:t>(</a:t>
            </a:r>
            <a:r>
              <a:rPr lang="en-US" altLang="zh-TW" sz="1400" dirty="0" err="1"/>
              <a:t>planet_t</a:t>
            </a:r>
            <a:r>
              <a:rPr lang="en-US" altLang="zh-TW" sz="1400" dirty="0" smtClean="0"/>
              <a:t>));</a:t>
            </a:r>
            <a:endParaRPr lang="en-US" altLang="zh-TW" sz="1400" dirty="0"/>
          </a:p>
        </p:txBody>
      </p:sp>
      <p:pic>
        <p:nvPicPr>
          <p:cNvPr id="13318" name="Picture 6" descr="fig1404"/>
          <p:cNvPicPr preferRelativeResize="0">
            <a:picLocks noGrp="1" noChangeAspect="1" noChangeArrowheads="1"/>
          </p:cNvPicPr>
          <p:nvPr>
            <p:ph sz="half" idx="2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779838" y="1191328"/>
            <a:ext cx="5364162" cy="4703762"/>
          </a:xfrm>
          <a:noFill/>
          <a:ln/>
        </p:spPr>
      </p:pic>
    </p:spTree>
    <p:extLst>
      <p:ext uri="{BB962C8B-B14F-4D97-AF65-F5344CB8AC3E}">
        <p14:creationId xmlns:p14="http://schemas.microsoft.com/office/powerpoint/2010/main" val="3921002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2396836" y="13843"/>
            <a:ext cx="7239000" cy="838200"/>
          </a:xfrm>
        </p:spPr>
        <p:txBody>
          <a:bodyPr>
            <a:normAutofit fontScale="90000"/>
          </a:bodyPr>
          <a:lstStyle/>
          <a:p>
            <a:r>
              <a:rPr lang="en-US" altLang="zh-TW" dirty="0"/>
              <a:t>Dynamic memory allocation in C (3/3)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251415" y="4004040"/>
            <a:ext cx="5686425" cy="5181600"/>
          </a:xfrm>
        </p:spPr>
        <p:txBody>
          <a:bodyPr>
            <a:normAutofit/>
          </a:bodyPr>
          <a:lstStyle/>
          <a:p>
            <a:pPr marL="0" indent="0"/>
            <a:r>
              <a:rPr lang="en-US" altLang="zh-TW" sz="1600" dirty="0"/>
              <a:t>  void </a:t>
            </a:r>
            <a:r>
              <a:rPr lang="en-US" altLang="zh-TW" sz="1600" dirty="0" err="1"/>
              <a:t>some_function</a:t>
            </a:r>
            <a:r>
              <a:rPr lang="en-US" altLang="zh-TW" sz="1600" dirty="0"/>
              <a:t> () { </a:t>
            </a:r>
            <a:br>
              <a:rPr lang="en-US" altLang="zh-TW" sz="1600" dirty="0"/>
            </a:br>
            <a:r>
              <a:rPr lang="en-US" altLang="zh-TW" sz="1600" dirty="0"/>
              <a:t>     </a:t>
            </a:r>
            <a:r>
              <a:rPr lang="en-US" altLang="zh-TW" sz="1600" dirty="0" err="1"/>
              <a:t>int</a:t>
            </a:r>
            <a:r>
              <a:rPr lang="en-US" altLang="zh-TW" sz="1600" dirty="0"/>
              <a:t> *</a:t>
            </a:r>
            <a:r>
              <a:rPr lang="en-US" altLang="zh-TW" sz="1600" dirty="0" err="1"/>
              <a:t>nump</a:t>
            </a:r>
            <a:r>
              <a:rPr lang="en-US" altLang="zh-TW" sz="1600" dirty="0"/>
              <a:t>;</a:t>
            </a:r>
            <a:br>
              <a:rPr lang="en-US" altLang="zh-TW" sz="1600" dirty="0"/>
            </a:br>
            <a:r>
              <a:rPr lang="en-US" altLang="zh-TW" sz="1600" dirty="0"/>
              <a:t>     char *</a:t>
            </a:r>
            <a:r>
              <a:rPr lang="en-US" altLang="zh-TW" sz="1600" dirty="0" err="1"/>
              <a:t>letp</a:t>
            </a:r>
            <a:r>
              <a:rPr lang="en-US" altLang="zh-TW" sz="1600" dirty="0"/>
              <a:t>;</a:t>
            </a:r>
            <a:br>
              <a:rPr lang="en-US" altLang="zh-TW" sz="1600" dirty="0"/>
            </a:br>
            <a:r>
              <a:rPr lang="en-US" altLang="zh-TW" sz="1600" dirty="0"/>
              <a:t>     </a:t>
            </a:r>
            <a:r>
              <a:rPr lang="en-US" altLang="zh-TW" sz="1600" dirty="0" err="1"/>
              <a:t>planet_t</a:t>
            </a:r>
            <a:r>
              <a:rPr lang="en-US" altLang="zh-TW" sz="1600" dirty="0"/>
              <a:t> *</a:t>
            </a:r>
            <a:r>
              <a:rPr lang="en-US" altLang="zh-TW" sz="1600" dirty="0" err="1"/>
              <a:t>planetp</a:t>
            </a:r>
            <a:r>
              <a:rPr lang="en-US" altLang="zh-TW" sz="1600" dirty="0"/>
              <a:t>;</a:t>
            </a:r>
            <a:br>
              <a:rPr lang="en-US" altLang="zh-TW" sz="1600" dirty="0"/>
            </a:br>
            <a:r>
              <a:rPr lang="en-US" altLang="zh-TW" sz="1600" dirty="0"/>
              <a:t>     …</a:t>
            </a:r>
          </a:p>
          <a:p>
            <a:pPr marL="0" indent="0"/>
            <a:r>
              <a:rPr lang="en-US" altLang="zh-TW" sz="1600" dirty="0" smtClean="0"/>
              <a:t>    </a:t>
            </a:r>
            <a:r>
              <a:rPr lang="en-US" altLang="zh-TW" sz="1600" dirty="0" err="1" smtClean="0"/>
              <a:t>nump</a:t>
            </a:r>
            <a:r>
              <a:rPr lang="en-US" altLang="zh-TW" sz="1600" dirty="0"/>
              <a:t>=(</a:t>
            </a:r>
            <a:r>
              <a:rPr lang="en-US" altLang="zh-TW" sz="1600" dirty="0" err="1"/>
              <a:t>int</a:t>
            </a:r>
            <a:r>
              <a:rPr lang="en-US" altLang="zh-TW" sz="1600" dirty="0" smtClean="0"/>
              <a:t>*) </a:t>
            </a:r>
            <a:r>
              <a:rPr lang="en-US" altLang="zh-TW" sz="1600" dirty="0" err="1" smtClean="0"/>
              <a:t>malloc</a:t>
            </a:r>
            <a:r>
              <a:rPr lang="en-US" altLang="zh-TW" sz="1600" dirty="0" smtClean="0"/>
              <a:t>(</a:t>
            </a:r>
            <a:r>
              <a:rPr lang="en-US" altLang="zh-TW" sz="1600" dirty="0" err="1" smtClean="0"/>
              <a:t>sizeof</a:t>
            </a:r>
            <a:r>
              <a:rPr lang="en-US" altLang="zh-TW" sz="1600" dirty="0" smtClean="0"/>
              <a:t>(</a:t>
            </a:r>
            <a:r>
              <a:rPr lang="en-US" altLang="zh-TW" sz="1600" dirty="0" err="1" smtClean="0"/>
              <a:t>int</a:t>
            </a:r>
            <a:r>
              <a:rPr lang="en-US" altLang="zh-TW" sz="1600" dirty="0"/>
              <a:t>));</a:t>
            </a:r>
            <a:br>
              <a:rPr lang="en-US" altLang="zh-TW" sz="1600" dirty="0"/>
            </a:br>
            <a:r>
              <a:rPr lang="en-US" altLang="zh-TW" sz="1600" dirty="0"/>
              <a:t>    </a:t>
            </a:r>
            <a:r>
              <a:rPr lang="en-US" altLang="zh-TW" sz="1600" dirty="0" err="1"/>
              <a:t>letp</a:t>
            </a:r>
            <a:r>
              <a:rPr lang="en-US" altLang="zh-TW" sz="1600" dirty="0"/>
              <a:t> = (char*) </a:t>
            </a:r>
            <a:r>
              <a:rPr lang="en-US" altLang="zh-TW" sz="1600" dirty="0" err="1"/>
              <a:t>malloc</a:t>
            </a:r>
            <a:r>
              <a:rPr lang="en-US" altLang="zh-TW" sz="1600" dirty="0"/>
              <a:t>(</a:t>
            </a:r>
            <a:r>
              <a:rPr lang="en-US" altLang="zh-TW" sz="1600" dirty="0" err="1"/>
              <a:t>sizeof</a:t>
            </a:r>
            <a:r>
              <a:rPr lang="en-US" altLang="zh-TW" sz="1600" dirty="0"/>
              <a:t>(char));</a:t>
            </a:r>
            <a:br>
              <a:rPr lang="en-US" altLang="zh-TW" sz="1600" dirty="0"/>
            </a:br>
            <a:r>
              <a:rPr lang="en-US" altLang="zh-TW" sz="1600" dirty="0"/>
              <a:t>    </a:t>
            </a:r>
            <a:r>
              <a:rPr lang="en-US" altLang="zh-TW" sz="1600" dirty="0" err="1"/>
              <a:t>planetp</a:t>
            </a:r>
            <a:r>
              <a:rPr lang="en-US" altLang="zh-TW" sz="1600" dirty="0"/>
              <a:t> = (</a:t>
            </a:r>
            <a:r>
              <a:rPr lang="en-US" altLang="zh-TW" sz="1600" dirty="0" err="1"/>
              <a:t>planet_t</a:t>
            </a:r>
            <a:r>
              <a:rPr lang="en-US" altLang="zh-TW" sz="1600" dirty="0"/>
              <a:t> *) </a:t>
            </a:r>
            <a:r>
              <a:rPr lang="en-US" altLang="zh-TW" sz="1600" dirty="0" err="1"/>
              <a:t>malloc</a:t>
            </a:r>
            <a:r>
              <a:rPr lang="en-US" altLang="zh-TW" sz="1600" dirty="0"/>
              <a:t>(</a:t>
            </a:r>
            <a:r>
              <a:rPr lang="en-US" altLang="zh-TW" sz="1600" dirty="0" err="1"/>
              <a:t>sizeof</a:t>
            </a:r>
            <a:r>
              <a:rPr lang="en-US" altLang="zh-TW" sz="1600" dirty="0"/>
              <a:t>(</a:t>
            </a:r>
            <a:r>
              <a:rPr lang="en-US" altLang="zh-TW" sz="1600" dirty="0" err="1"/>
              <a:t>planet_t</a:t>
            </a:r>
            <a:r>
              <a:rPr lang="en-US" altLang="zh-TW" sz="1600" dirty="0"/>
              <a:t>));</a:t>
            </a:r>
          </a:p>
          <a:p>
            <a:pPr marL="0" indent="0"/>
            <a:r>
              <a:rPr lang="en-US" altLang="zh-TW" sz="1600" dirty="0"/>
              <a:t> </a:t>
            </a:r>
            <a:r>
              <a:rPr lang="en-US" altLang="zh-TW" sz="1600" dirty="0" smtClean="0"/>
              <a:t>  *</a:t>
            </a:r>
            <a:r>
              <a:rPr lang="en-US" altLang="zh-TW" sz="1600" dirty="0" err="1"/>
              <a:t>nump</a:t>
            </a:r>
            <a:r>
              <a:rPr lang="en-US" altLang="zh-TW" sz="1600" dirty="0"/>
              <a:t> = 307;</a:t>
            </a:r>
            <a:br>
              <a:rPr lang="en-US" altLang="zh-TW" sz="1600" dirty="0"/>
            </a:br>
            <a:r>
              <a:rPr lang="en-US" altLang="zh-TW" sz="1600" dirty="0"/>
              <a:t>   *</a:t>
            </a:r>
            <a:r>
              <a:rPr lang="en-US" altLang="zh-TW" sz="1600" dirty="0" err="1"/>
              <a:t>letp</a:t>
            </a:r>
            <a:r>
              <a:rPr lang="en-US" altLang="zh-TW" sz="1600" dirty="0"/>
              <a:t> = ‘Q’;</a:t>
            </a:r>
            <a:br>
              <a:rPr lang="en-US" altLang="zh-TW" sz="1600" dirty="0"/>
            </a:br>
            <a:r>
              <a:rPr lang="en-US" altLang="zh-TW" sz="1600" dirty="0"/>
              <a:t>   *</a:t>
            </a:r>
            <a:r>
              <a:rPr lang="en-US" altLang="zh-TW" sz="1600" dirty="0" err="1"/>
              <a:t>planetp</a:t>
            </a:r>
            <a:r>
              <a:rPr lang="en-US" altLang="zh-TW" sz="1600" dirty="0"/>
              <a:t> = </a:t>
            </a:r>
            <a:r>
              <a:rPr lang="en-US" altLang="zh-TW" sz="1600" dirty="0" err="1"/>
              <a:t>blank_planet</a:t>
            </a:r>
            <a:r>
              <a:rPr lang="en-US" altLang="zh-TW" sz="1600" dirty="0"/>
              <a:t>;</a:t>
            </a:r>
          </a:p>
        </p:txBody>
      </p:sp>
      <p:pic>
        <p:nvPicPr>
          <p:cNvPr id="14344" name="Picture 8" descr="fig1405"/>
          <p:cNvPicPr preferRelativeResize="0">
            <a:picLocks noGrp="1" noChangeAspect="1" noChangeArrowheads="1"/>
          </p:cNvPicPr>
          <p:nvPr>
            <p:ph sz="half" idx="2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779838" y="872663"/>
            <a:ext cx="5364162" cy="4703762"/>
          </a:xfrm>
          <a:noFill/>
          <a:ln/>
        </p:spPr>
      </p:pic>
    </p:spTree>
    <p:extLst>
      <p:ext uri="{BB962C8B-B14F-4D97-AF65-F5344CB8AC3E}">
        <p14:creationId xmlns:p14="http://schemas.microsoft.com/office/powerpoint/2010/main" val="940243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Allocation of Arrays with calloc</a:t>
            </a:r>
          </a:p>
        </p:txBody>
      </p:sp>
      <p:pic>
        <p:nvPicPr>
          <p:cNvPr id="16388" name="Picture 4" descr="fig1407a"/>
          <p:cNvPicPr preferRelativeResize="0"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3216" y="1357746"/>
            <a:ext cx="6738980" cy="4710546"/>
          </a:xfrm>
          <a:noFill/>
          <a:ln/>
        </p:spPr>
      </p:pic>
    </p:spTree>
    <p:extLst>
      <p:ext uri="{BB962C8B-B14F-4D97-AF65-F5344CB8AC3E}">
        <p14:creationId xmlns:p14="http://schemas.microsoft.com/office/powerpoint/2010/main" val="2671709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/>
              <a:t>Allocation of Arrays with calloc </a:t>
            </a:r>
            <a:r>
              <a:rPr lang="en-US" altLang="zh-TW" sz="2800"/>
              <a:t>(cont’d)</a:t>
            </a:r>
          </a:p>
        </p:txBody>
      </p:sp>
      <p:pic>
        <p:nvPicPr>
          <p:cNvPr id="18436" name="Picture 4" descr="fig1407b"/>
          <p:cNvPicPr preferRelativeResize="0"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68313" y="4221163"/>
            <a:ext cx="7920037" cy="2579687"/>
          </a:xfrm>
          <a:noFill/>
          <a:ln/>
        </p:spPr>
      </p:pic>
      <p:pic>
        <p:nvPicPr>
          <p:cNvPr id="18438" name="Picture 6" descr="fig1408"/>
          <p:cNvPicPr preferRelativeResize="0">
            <a:picLocks noGrp="1" noChangeAspect="1" noChangeArrowheads="1"/>
          </p:cNvPicPr>
          <p:nvPr>
            <p:ph sz="half" idx="2"/>
          </p:nvPr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72000" y="1341438"/>
            <a:ext cx="4537075" cy="5516562"/>
          </a:xfrm>
          <a:noFill/>
          <a:ln/>
        </p:spPr>
      </p:pic>
    </p:spTree>
    <p:extLst>
      <p:ext uri="{BB962C8B-B14F-4D97-AF65-F5344CB8AC3E}">
        <p14:creationId xmlns:p14="http://schemas.microsoft.com/office/powerpoint/2010/main" val="1488294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6_PresenterMedia.com Animated Theme">
  <a:themeElements>
    <a:clrScheme name="countdown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4F64BD"/>
      </a:accent2>
      <a:accent3>
        <a:srgbClr val="4F59BD"/>
      </a:accent3>
      <a:accent4>
        <a:srgbClr val="4C99C0"/>
      </a:accent4>
      <a:accent5>
        <a:srgbClr val="1F497D"/>
      </a:accent5>
      <a:accent6>
        <a:srgbClr val="F79646"/>
      </a:accent6>
      <a:hlink>
        <a:srgbClr val="FAC08F"/>
      </a:hlink>
      <a:folHlink>
        <a:srgbClr val="974806"/>
      </a:folHlink>
    </a:clrScheme>
    <a:fontScheme name="Angles">
      <a:majorFont>
        <a:latin typeface="Franklin Gothic Medium"/>
        <a:ea typeface=""/>
        <a:cs typeface=""/>
        <a:font script="Jpan" typeface="HG創英角ｺﾞｼｯｸUB"/>
        <a:font script="Hang" typeface="돋움"/>
        <a:font script="Hans" typeface="微软雅黑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Jpan" typeface="ＭＳ Ｐゴシック"/>
        <a:font script="Hang" typeface="맑은 고딕"/>
        <a:font script="Hans" typeface="隶书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PresenterMedia.com Static Theme">
  <a:themeElements>
    <a:clrScheme name="countdown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4F64BD"/>
      </a:accent2>
      <a:accent3>
        <a:srgbClr val="4F59BD"/>
      </a:accent3>
      <a:accent4>
        <a:srgbClr val="4C99C0"/>
      </a:accent4>
      <a:accent5>
        <a:srgbClr val="1F497D"/>
      </a:accent5>
      <a:accent6>
        <a:srgbClr val="F79646"/>
      </a:accent6>
      <a:hlink>
        <a:srgbClr val="FAC08F"/>
      </a:hlink>
      <a:folHlink>
        <a:srgbClr val="974806"/>
      </a:folHlink>
    </a:clrScheme>
    <a:fontScheme name="Angles">
      <a:majorFont>
        <a:latin typeface="Franklin Gothic Medium"/>
        <a:ea typeface=""/>
        <a:cs typeface=""/>
        <a:font script="Jpan" typeface="HG創英角ｺﾞｼｯｸUB"/>
        <a:font script="Hang" typeface="돋움"/>
        <a:font script="Hans" typeface="微软雅黑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Jpan" typeface="ＭＳ Ｐゴシック"/>
        <a:font script="Hang" typeface="맑은 고딕"/>
        <a:font script="Hans" typeface="隶书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autumn_abstract_2010</Template>
  <TotalTime>3582</TotalTime>
  <Words>1329</Words>
  <Application>Microsoft Office PowerPoint</Application>
  <PresentationFormat>On-screen Show (4:3)</PresentationFormat>
  <Paragraphs>284</Paragraphs>
  <Slides>21</Slides>
  <Notes>0</Notes>
  <HiddenSlides>0</HiddenSlides>
  <MMClips>0</MMClips>
  <ScaleCrop>false</ScaleCrop>
  <HeadingPairs>
    <vt:vector size="6" baseType="variant">
      <vt:variant>
        <vt:lpstr>Theme</vt:lpstr>
      </vt:variant>
      <vt:variant>
        <vt:i4>2</vt:i4>
      </vt:variant>
      <vt:variant>
        <vt:lpstr>Slide Titles</vt:lpstr>
      </vt:variant>
      <vt:variant>
        <vt:i4>21</vt:i4>
      </vt:variant>
      <vt:variant>
        <vt:lpstr>Custom Shows</vt:lpstr>
      </vt:variant>
      <vt:variant>
        <vt:i4>1</vt:i4>
      </vt:variant>
    </vt:vector>
  </HeadingPairs>
  <TitlesOfParts>
    <vt:vector size="24" baseType="lpstr">
      <vt:lpstr>6_PresenterMedia.com Animated Theme</vt:lpstr>
      <vt:lpstr>2_PresenterMedia.com Static Theme</vt:lpstr>
      <vt:lpstr>C++: Memory Management</vt:lpstr>
      <vt:lpstr>Overview </vt:lpstr>
      <vt:lpstr>Illustrating C++ Memory</vt:lpstr>
      <vt:lpstr>Memory, Lifetimes, and Scopes</vt:lpstr>
      <vt:lpstr>Dynamic memory allocation in C (1/3)</vt:lpstr>
      <vt:lpstr>Dynamic memory allocation in C (2/3)</vt:lpstr>
      <vt:lpstr>Dynamic memory allocation in C (3/3)</vt:lpstr>
      <vt:lpstr>Allocation of Arrays with calloc</vt:lpstr>
      <vt:lpstr>Allocation of Arrays with calloc (cont’d)</vt:lpstr>
      <vt:lpstr>Returning cells to the Heap</vt:lpstr>
      <vt:lpstr>Dynamic memory allocation in C++</vt:lpstr>
      <vt:lpstr>PowerPoint Presentation</vt:lpstr>
      <vt:lpstr>A Basic Issue: Aliasing</vt:lpstr>
      <vt:lpstr>Memory Initialization Errors</vt:lpstr>
      <vt:lpstr>Memory Initialization Errors</vt:lpstr>
      <vt:lpstr>Memory Lifetime Errors</vt:lpstr>
      <vt:lpstr>More Memory Lifetime Errors</vt:lpstr>
      <vt:lpstr>Double Deletion Errors</vt:lpstr>
      <vt:lpstr>Double Deletion</vt:lpstr>
      <vt:lpstr>Scopes of Variables vs. References</vt:lpstr>
      <vt:lpstr>Any Questions?</vt:lpstr>
      <vt:lpstr>Custom Show 1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Bubble Sort</dc:title>
  <dc:creator>Ha Synh</dc:creator>
  <cp:lastModifiedBy>Aquarius</cp:lastModifiedBy>
  <cp:revision>186</cp:revision>
  <cp:lastPrinted>1998-09-15T17:57:57Z</cp:lastPrinted>
  <dcterms:created xsi:type="dcterms:W3CDTF">1999-07-26T21:29:53Z</dcterms:created>
  <dcterms:modified xsi:type="dcterms:W3CDTF">2014-11-10T06:24:23Z</dcterms:modified>
  <cp:category>DSA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isposition">
    <vt:r8>1</vt:r8>
  </property>
</Properties>
</file>